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67" r:id="rId3"/>
    <p:sldId id="268" r:id="rId4"/>
    <p:sldId id="286" r:id="rId5"/>
    <p:sldId id="299" r:id="rId6"/>
    <p:sldId id="302" r:id="rId7"/>
    <p:sldId id="288" r:id="rId8"/>
    <p:sldId id="289" r:id="rId9"/>
    <p:sldId id="290" r:id="rId10"/>
    <p:sldId id="300" r:id="rId11"/>
    <p:sldId id="287" r:id="rId12"/>
    <p:sldId id="292" r:id="rId13"/>
    <p:sldId id="293" r:id="rId14"/>
    <p:sldId id="294" r:id="rId15"/>
    <p:sldId id="304" r:id="rId16"/>
    <p:sldId id="295" r:id="rId17"/>
    <p:sldId id="274" r:id="rId18"/>
    <p:sldId id="296" r:id="rId19"/>
    <p:sldId id="281" r:id="rId20"/>
    <p:sldId id="260" r:id="rId21"/>
    <p:sldId id="297" r:id="rId22"/>
    <p:sldId id="282" r:id="rId23"/>
    <p:sldId id="301" r:id="rId24"/>
    <p:sldId id="270" r:id="rId25"/>
    <p:sldId id="305" r:id="rId26"/>
    <p:sldId id="303" r:id="rId2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54" autoAdjust="0"/>
    <p:restoredTop sz="95231" autoAdjust="0"/>
  </p:normalViewPr>
  <p:slideViewPr>
    <p:cSldViewPr snapToGrid="0">
      <p:cViewPr>
        <p:scale>
          <a:sx n="87" d="100"/>
          <a:sy n="87" d="100"/>
        </p:scale>
        <p:origin x="420"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9081B-660D-4C05-BBD6-8857DA5352F1}"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09146DFA-6145-44DA-ADCF-37028CA0D630}">
      <dgm:prSet phldrT="[Texte]" custT="1"/>
      <dgm:spPr/>
      <dgm:t>
        <a:bodyPr/>
        <a:lstStyle/>
        <a:p>
          <a:r>
            <a:rPr lang="fr-FR" sz="2000" dirty="0" smtClean="0">
              <a:latin typeface="Calibri Light" panose="020F0302020204030204" pitchFamily="34" charset="0"/>
            </a:rPr>
            <a:t>Adaptative </a:t>
          </a:r>
          <a:r>
            <a:rPr lang="fr-FR" sz="2000" dirty="0" err="1" smtClean="0">
              <a:latin typeface="Calibri Light" panose="020F0302020204030204" pitchFamily="34" charset="0"/>
            </a:rPr>
            <a:t>burden</a:t>
          </a:r>
          <a:r>
            <a:rPr lang="fr-FR" sz="2000" dirty="0" smtClean="0">
              <a:latin typeface="Calibri Light" panose="020F0302020204030204" pitchFamily="34" charset="0"/>
            </a:rPr>
            <a:t> test</a:t>
          </a:r>
          <a:endParaRPr lang="fr-FR" sz="2000" b="1" dirty="0">
            <a:latin typeface="Calibri Light" panose="020F0302020204030204" pitchFamily="34" charset="0"/>
          </a:endParaRPr>
        </a:p>
      </dgm:t>
    </dgm:pt>
    <dgm:pt modelId="{5821A739-C779-429C-9BC6-1E1D5DEED8B3}" type="parTrans" cxnId="{97C78DDA-7358-44AD-BBB2-95D0C981AF9F}">
      <dgm:prSet/>
      <dgm:spPr/>
      <dgm:t>
        <a:bodyPr/>
        <a:lstStyle/>
        <a:p>
          <a:endParaRPr lang="fr-FR">
            <a:latin typeface="Calibri Light" panose="020F0302020204030204" pitchFamily="34" charset="0"/>
          </a:endParaRPr>
        </a:p>
      </dgm:t>
    </dgm:pt>
    <dgm:pt modelId="{7AAD4C55-4456-45A8-83A8-05D80F2E15A4}" type="sibTrans" cxnId="{97C78DDA-7358-44AD-BBB2-95D0C981AF9F}">
      <dgm:prSet/>
      <dgm:spPr/>
      <dgm:t>
        <a:bodyPr/>
        <a:lstStyle/>
        <a:p>
          <a:endParaRPr lang="fr-FR">
            <a:latin typeface="Calibri Light" panose="020F0302020204030204" pitchFamily="34" charset="0"/>
          </a:endParaRPr>
        </a:p>
      </dgm:t>
    </dgm:pt>
    <mc:AlternateContent xmlns:mc="http://schemas.openxmlformats.org/markup-compatibility/2006" xmlns:a14="http://schemas.microsoft.com/office/drawing/2010/main">
      <mc:Choice Requires="a14">
        <dgm:pt modelId="{AC9E4283-EA09-4B1D-83E7-C9108C525FE6}">
          <dgm:prSet phldrT="[Texte]" custT="1"/>
          <dgm:spPr/>
          <dgm:t>
            <a:bodyPr/>
            <a:lstStyle/>
            <a:p>
              <a:r>
                <a:rPr lang="en-GB" sz="1000" dirty="0" smtClean="0">
                  <a:latin typeface="Calibri Light" panose="020F0302020204030204" pitchFamily="34" charset="0"/>
                </a:rPr>
                <a:t>L’effet </a:t>
              </a:r>
              <a:r>
                <a:rPr lang="en-GB" sz="1000" dirty="0" err="1" smtClean="0">
                  <a:latin typeface="Calibri Light" panose="020F0302020204030204" pitchFamily="34" charset="0"/>
                </a:rPr>
                <a:t>cumulatif</a:t>
              </a:r>
              <a:r>
                <a:rPr lang="en-GB" sz="1000" dirty="0" smtClean="0">
                  <a:latin typeface="Calibri Light" panose="020F0302020204030204" pitchFamily="34" charset="0"/>
                </a:rPr>
                <a:t> des variants </a:t>
              </a:r>
              <a:r>
                <a:rPr lang="en-GB" sz="1000" dirty="0" err="1" smtClean="0">
                  <a:latin typeface="Calibri Light" panose="020F0302020204030204" pitchFamily="34" charset="0"/>
                </a:rPr>
                <a:t>rares</a:t>
              </a:r>
              <a:r>
                <a:rPr lang="en-GB" sz="1000" dirty="0" smtClean="0">
                  <a:latin typeface="Calibri Light" panose="020F0302020204030204" pitchFamily="34" charset="0"/>
                </a:rPr>
                <a:t> </a:t>
              </a:r>
              <a:r>
                <a:rPr lang="en-GB" sz="1000" dirty="0" err="1" smtClean="0">
                  <a:latin typeface="Calibri Light" panose="020F0302020204030204" pitchFamily="34" charset="0"/>
                </a:rPr>
                <a:t>est</a:t>
              </a:r>
              <a:r>
                <a:rPr lang="en-GB" sz="1000" dirty="0" smtClean="0">
                  <a:latin typeface="Calibri Light" panose="020F0302020204030204" pitchFamily="34" charset="0"/>
                </a:rPr>
                <a:t> </a:t>
              </a:r>
              <a:r>
                <a:rPr lang="en-GB" sz="1000" dirty="0" err="1" smtClean="0">
                  <a:latin typeface="Calibri Light" panose="020F0302020204030204" pitchFamily="34" charset="0"/>
                </a:rPr>
                <a:t>toujours</a:t>
              </a:r>
              <a:r>
                <a:rPr lang="en-GB" sz="1000" dirty="0" smtClean="0">
                  <a:latin typeface="Calibri Light" panose="020F0302020204030204" pitchFamily="34" charset="0"/>
                </a:rPr>
                <a:t> </a:t>
              </a:r>
              <a:r>
                <a:rPr lang="en-GB" sz="1000" dirty="0" err="1" smtClean="0">
                  <a:latin typeface="Calibri Light" panose="020F0302020204030204" pitchFamily="34" charset="0"/>
                </a:rPr>
                <a:t>testé</a:t>
              </a:r>
              <a:r>
                <a:rPr lang="en-GB" sz="1000" dirty="0" smtClean="0">
                  <a:latin typeface="Calibri Light" panose="020F0302020204030204" pitchFamily="34" charset="0"/>
                </a:rPr>
                <a:t> </a:t>
              </a:r>
              <a:r>
                <a:rPr lang="en-GB" sz="1000" dirty="0" err="1" smtClean="0">
                  <a:latin typeface="Calibri Light" panose="020F0302020204030204" pitchFamily="34" charset="0"/>
                </a:rPr>
                <a:t>mais</a:t>
              </a:r>
              <a:r>
                <a:rPr lang="en-GB" sz="1000" dirty="0" smtClean="0">
                  <a:latin typeface="Calibri Light" panose="020F0302020204030204" pitchFamily="34" charset="0"/>
                </a:rPr>
                <a:t> de </a:t>
              </a:r>
              <a:r>
                <a:rPr lang="en-GB" sz="1000" dirty="0" err="1" smtClean="0">
                  <a:latin typeface="Calibri Light" panose="020F0302020204030204" pitchFamily="34" charset="0"/>
                </a:rPr>
                <a:t>façon</a:t>
              </a:r>
              <a:r>
                <a:rPr lang="en-GB" sz="1000" dirty="0" smtClean="0">
                  <a:latin typeface="Calibri Light" panose="020F0302020204030204" pitchFamily="34" charset="0"/>
                </a:rPr>
                <a:t> </a:t>
              </a:r>
              <a:r>
                <a:rPr lang="en-GB" sz="1000" dirty="0" err="1" smtClean="0">
                  <a:latin typeface="Calibri Light" panose="020F0302020204030204" pitchFamily="34" charset="0"/>
                </a:rPr>
                <a:t>moins</a:t>
              </a:r>
              <a:r>
                <a:rPr lang="en-GB" sz="1000" dirty="0" smtClean="0">
                  <a:latin typeface="Calibri Light" panose="020F0302020204030204" pitchFamily="34" charset="0"/>
                </a:rPr>
                <a:t> restrictive (non </a:t>
              </a:r>
              <a:r>
                <a:rPr lang="en-GB" sz="1000" dirty="0" err="1" smtClean="0">
                  <a:latin typeface="Calibri Light" panose="020F0302020204030204" pitchFamily="34" charset="0"/>
                </a:rPr>
                <a:t>linéaire</a:t>
              </a:r>
              <a:r>
                <a:rPr lang="en-GB" sz="1000" dirty="0" smtClean="0">
                  <a:latin typeface="Calibri Light" panose="020F0302020204030204" pitchFamily="34" charset="0"/>
                </a:rPr>
                <a:t>, </a:t>
              </a:r>
              <a14:m>
                <m:oMath xmlns:m="http://schemas.openxmlformats.org/officeDocument/2006/math">
                  <m:sSub>
                    <m:sSubPr>
                      <m:ctrlPr>
                        <a:rPr lang="fr-FR" sz="1000" b="0" i="1" smtClean="0">
                          <a:latin typeface="Cambria Math" panose="02040503050406030204" pitchFamily="18" charset="0"/>
                        </a:rPr>
                      </m:ctrlPr>
                    </m:sSubPr>
                    <m:e>
                      <m:r>
                        <a:rPr lang="fr-FR" sz="1000" b="0" i="1" smtClean="0">
                          <a:latin typeface="Cambria Math" panose="02040503050406030204" pitchFamily="18" charset="0"/>
                        </a:rPr>
                        <m:t>𝑤</m:t>
                      </m:r>
                    </m:e>
                    <m:sub>
                      <m:r>
                        <a:rPr lang="fr-FR" sz="1000" b="0" i="1" smtClean="0">
                          <a:latin typeface="Cambria Math" panose="02040503050406030204" pitchFamily="18" charset="0"/>
                        </a:rPr>
                        <m:t>𝑗</m:t>
                      </m:r>
                    </m:sub>
                  </m:sSub>
                  <m:r>
                    <a:rPr lang="fr-FR" sz="1000" b="0" i="1" smtClean="0">
                      <a:latin typeface="Cambria Math" panose="02040503050406030204" pitchFamily="18" charset="0"/>
                    </a:rPr>
                    <m:t>&lt;0</m:t>
                  </m:r>
                </m:oMath>
              </a14:m>
              <a:r>
                <a:rPr lang="en-GB" sz="1000" dirty="0" smtClean="0">
                  <a:latin typeface="Calibri Light" panose="020F0302020204030204" pitchFamily="34" charset="0"/>
                </a:rPr>
                <a:t> , …) et </a:t>
              </a:r>
              <a:r>
                <a:rPr lang="en-GB" sz="1000" dirty="0" err="1" smtClean="0">
                  <a:latin typeface="Calibri Light" panose="020F0302020204030204" pitchFamily="34" charset="0"/>
                </a:rPr>
                <a:t>donc</a:t>
              </a:r>
              <a:r>
                <a:rPr lang="en-GB" sz="1000" dirty="0" smtClean="0">
                  <a:latin typeface="Calibri Light" panose="020F0302020204030204" pitchFamily="34" charset="0"/>
                </a:rPr>
                <a:t> plus </a:t>
              </a:r>
              <a:r>
                <a:rPr lang="en-GB" sz="1000" dirty="0" err="1" smtClean="0">
                  <a:latin typeface="Calibri Light" panose="020F0302020204030204" pitchFamily="34" charset="0"/>
                </a:rPr>
                <a:t>adapté</a:t>
              </a:r>
              <a:r>
                <a:rPr lang="en-GB" sz="1000" dirty="0" smtClean="0">
                  <a:latin typeface="Calibri Light" panose="020F0302020204030204" pitchFamily="34" charset="0"/>
                </a:rPr>
                <a:t> à </a:t>
              </a:r>
              <a:r>
                <a:rPr lang="en-GB" sz="1000" dirty="0" err="1" smtClean="0">
                  <a:latin typeface="Calibri Light" panose="020F0302020204030204" pitchFamily="34" charset="0"/>
                </a:rPr>
                <a:t>certains</a:t>
              </a:r>
              <a:r>
                <a:rPr lang="en-GB" sz="1000" dirty="0" smtClean="0">
                  <a:latin typeface="Calibri Light" panose="020F0302020204030204" pitchFamily="34" charset="0"/>
                </a:rPr>
                <a:t> </a:t>
              </a:r>
              <a:r>
                <a:rPr lang="en-GB" sz="1000" dirty="0" err="1" smtClean="0">
                  <a:latin typeface="Calibri Light" panose="020F0302020204030204" pitchFamily="34" charset="0"/>
                </a:rPr>
                <a:t>cas</a:t>
              </a:r>
              <a:r>
                <a:rPr lang="en-GB" sz="1000" dirty="0" smtClean="0">
                  <a:latin typeface="Calibri Light" panose="020F0302020204030204" pitchFamily="34" charset="0"/>
                </a:rPr>
                <a:t> de figure</a:t>
              </a:r>
              <a:endParaRPr lang="fr-FR" sz="1000" dirty="0" smtClean="0">
                <a:latin typeface="Calibri Light" panose="020F0302020204030204" pitchFamily="34" charset="0"/>
              </a:endParaRPr>
            </a:p>
          </dgm:t>
        </dgm:pt>
      </mc:Choice>
      <mc:Fallback xmlns="">
        <dgm:pt modelId="{AC9E4283-EA09-4B1D-83E7-C9108C525FE6}">
          <dgm:prSet phldrT="[Texte]" custT="1"/>
          <dgm:spPr/>
          <dgm:t>
            <a:bodyPr/>
            <a:lstStyle/>
            <a:p>
              <a:r>
                <a:rPr lang="en-GB" sz="1000" dirty="0" smtClean="0">
                  <a:latin typeface="Calibri Light" panose="020F0302020204030204" pitchFamily="34" charset="0"/>
                </a:rPr>
                <a:t>L’effet </a:t>
              </a:r>
              <a:r>
                <a:rPr lang="en-GB" sz="1000" dirty="0" err="1" smtClean="0">
                  <a:latin typeface="Calibri Light" panose="020F0302020204030204" pitchFamily="34" charset="0"/>
                </a:rPr>
                <a:t>cumulatif</a:t>
              </a:r>
              <a:r>
                <a:rPr lang="en-GB" sz="1000" dirty="0" smtClean="0">
                  <a:latin typeface="Calibri Light" panose="020F0302020204030204" pitchFamily="34" charset="0"/>
                </a:rPr>
                <a:t> des variants </a:t>
              </a:r>
              <a:r>
                <a:rPr lang="en-GB" sz="1000" dirty="0" err="1" smtClean="0">
                  <a:latin typeface="Calibri Light" panose="020F0302020204030204" pitchFamily="34" charset="0"/>
                </a:rPr>
                <a:t>rares</a:t>
              </a:r>
              <a:r>
                <a:rPr lang="en-GB" sz="1000" dirty="0" smtClean="0">
                  <a:latin typeface="Calibri Light" panose="020F0302020204030204" pitchFamily="34" charset="0"/>
                </a:rPr>
                <a:t> </a:t>
              </a:r>
              <a:r>
                <a:rPr lang="en-GB" sz="1000" dirty="0" err="1" smtClean="0">
                  <a:latin typeface="Calibri Light" panose="020F0302020204030204" pitchFamily="34" charset="0"/>
                </a:rPr>
                <a:t>est</a:t>
              </a:r>
              <a:r>
                <a:rPr lang="en-GB" sz="1000" dirty="0" smtClean="0">
                  <a:latin typeface="Calibri Light" panose="020F0302020204030204" pitchFamily="34" charset="0"/>
                </a:rPr>
                <a:t> </a:t>
              </a:r>
              <a:r>
                <a:rPr lang="en-GB" sz="1000" dirty="0" err="1" smtClean="0">
                  <a:latin typeface="Calibri Light" panose="020F0302020204030204" pitchFamily="34" charset="0"/>
                </a:rPr>
                <a:t>toujours</a:t>
              </a:r>
              <a:r>
                <a:rPr lang="en-GB" sz="1000" dirty="0" smtClean="0">
                  <a:latin typeface="Calibri Light" panose="020F0302020204030204" pitchFamily="34" charset="0"/>
                </a:rPr>
                <a:t> </a:t>
              </a:r>
              <a:r>
                <a:rPr lang="en-GB" sz="1000" dirty="0" err="1" smtClean="0">
                  <a:latin typeface="Calibri Light" panose="020F0302020204030204" pitchFamily="34" charset="0"/>
                </a:rPr>
                <a:t>testé</a:t>
              </a:r>
              <a:r>
                <a:rPr lang="en-GB" sz="1000" dirty="0" smtClean="0">
                  <a:latin typeface="Calibri Light" panose="020F0302020204030204" pitchFamily="34" charset="0"/>
                </a:rPr>
                <a:t> </a:t>
              </a:r>
              <a:r>
                <a:rPr lang="en-GB" sz="1000" dirty="0" err="1" smtClean="0">
                  <a:latin typeface="Calibri Light" panose="020F0302020204030204" pitchFamily="34" charset="0"/>
                </a:rPr>
                <a:t>mais</a:t>
              </a:r>
              <a:r>
                <a:rPr lang="en-GB" sz="1000" dirty="0" smtClean="0">
                  <a:latin typeface="Calibri Light" panose="020F0302020204030204" pitchFamily="34" charset="0"/>
                </a:rPr>
                <a:t> de </a:t>
              </a:r>
              <a:r>
                <a:rPr lang="en-GB" sz="1000" dirty="0" err="1" smtClean="0">
                  <a:latin typeface="Calibri Light" panose="020F0302020204030204" pitchFamily="34" charset="0"/>
                </a:rPr>
                <a:t>façon</a:t>
              </a:r>
              <a:r>
                <a:rPr lang="en-GB" sz="1000" dirty="0" smtClean="0">
                  <a:latin typeface="Calibri Light" panose="020F0302020204030204" pitchFamily="34" charset="0"/>
                </a:rPr>
                <a:t> </a:t>
              </a:r>
              <a:r>
                <a:rPr lang="en-GB" sz="1000" dirty="0" err="1" smtClean="0">
                  <a:latin typeface="Calibri Light" panose="020F0302020204030204" pitchFamily="34" charset="0"/>
                </a:rPr>
                <a:t>moins</a:t>
              </a:r>
              <a:r>
                <a:rPr lang="en-GB" sz="1000" dirty="0" smtClean="0">
                  <a:latin typeface="Calibri Light" panose="020F0302020204030204" pitchFamily="34" charset="0"/>
                </a:rPr>
                <a:t> restrictive (non </a:t>
              </a:r>
              <a:r>
                <a:rPr lang="en-GB" sz="1000" dirty="0" err="1" smtClean="0">
                  <a:latin typeface="Calibri Light" panose="020F0302020204030204" pitchFamily="34" charset="0"/>
                </a:rPr>
                <a:t>linéaire</a:t>
              </a:r>
              <a:r>
                <a:rPr lang="en-GB" sz="1000" dirty="0" smtClean="0">
                  <a:latin typeface="Calibri Light" panose="020F0302020204030204" pitchFamily="34" charset="0"/>
                </a:rPr>
                <a:t>, </a:t>
              </a:r>
              <a:r>
                <a:rPr lang="fr-FR" sz="1000" b="0" i="0" smtClean="0">
                  <a:latin typeface="Cambria Math" panose="02040503050406030204" pitchFamily="18" charset="0"/>
                </a:rPr>
                <a:t>𝑤_𝑗&lt;0</a:t>
              </a:r>
              <a:r>
                <a:rPr lang="en-GB" sz="1000" dirty="0" smtClean="0">
                  <a:latin typeface="Calibri Light" panose="020F0302020204030204" pitchFamily="34" charset="0"/>
                </a:rPr>
                <a:t> , …) et </a:t>
              </a:r>
              <a:r>
                <a:rPr lang="en-GB" sz="1000" dirty="0" err="1" smtClean="0">
                  <a:latin typeface="Calibri Light" panose="020F0302020204030204" pitchFamily="34" charset="0"/>
                </a:rPr>
                <a:t>donc</a:t>
              </a:r>
              <a:r>
                <a:rPr lang="en-GB" sz="1000" dirty="0" smtClean="0">
                  <a:latin typeface="Calibri Light" panose="020F0302020204030204" pitchFamily="34" charset="0"/>
                </a:rPr>
                <a:t> plus </a:t>
              </a:r>
              <a:r>
                <a:rPr lang="en-GB" sz="1000" dirty="0" err="1" smtClean="0">
                  <a:latin typeface="Calibri Light" panose="020F0302020204030204" pitchFamily="34" charset="0"/>
                </a:rPr>
                <a:t>adapté</a:t>
              </a:r>
              <a:r>
                <a:rPr lang="en-GB" sz="1000" dirty="0" smtClean="0">
                  <a:latin typeface="Calibri Light" panose="020F0302020204030204" pitchFamily="34" charset="0"/>
                </a:rPr>
                <a:t> à </a:t>
              </a:r>
              <a:r>
                <a:rPr lang="en-GB" sz="1000" dirty="0" err="1" smtClean="0">
                  <a:latin typeface="Calibri Light" panose="020F0302020204030204" pitchFamily="34" charset="0"/>
                </a:rPr>
                <a:t>certains</a:t>
              </a:r>
              <a:r>
                <a:rPr lang="en-GB" sz="1000" dirty="0" smtClean="0">
                  <a:latin typeface="Calibri Light" panose="020F0302020204030204" pitchFamily="34" charset="0"/>
                </a:rPr>
                <a:t> </a:t>
              </a:r>
              <a:r>
                <a:rPr lang="en-GB" sz="1000" dirty="0" err="1" smtClean="0">
                  <a:latin typeface="Calibri Light" panose="020F0302020204030204" pitchFamily="34" charset="0"/>
                </a:rPr>
                <a:t>cas</a:t>
              </a:r>
              <a:r>
                <a:rPr lang="en-GB" sz="1000" dirty="0" smtClean="0">
                  <a:latin typeface="Calibri Light" panose="020F0302020204030204" pitchFamily="34" charset="0"/>
                </a:rPr>
                <a:t> de figure</a:t>
              </a:r>
              <a:endParaRPr lang="fr-FR" sz="1000" dirty="0" smtClean="0">
                <a:latin typeface="Calibri Light" panose="020F0302020204030204" pitchFamily="34" charset="0"/>
              </a:endParaRPr>
            </a:p>
          </dgm:t>
        </dgm:pt>
      </mc:Fallback>
    </mc:AlternateContent>
    <dgm:pt modelId="{5169F15F-0891-48A8-A735-48D1274AB8A7}" type="parTrans" cxnId="{BB5425B3-B712-466C-ABE7-61FC0A51E775}">
      <dgm:prSet/>
      <dgm:spPr/>
      <dgm:t>
        <a:bodyPr/>
        <a:lstStyle/>
        <a:p>
          <a:endParaRPr lang="fr-FR" sz="1000">
            <a:latin typeface="Calibri Light" panose="020F0302020204030204" pitchFamily="34" charset="0"/>
          </a:endParaRPr>
        </a:p>
      </dgm:t>
    </dgm:pt>
    <dgm:pt modelId="{16FC057F-8398-4213-BCD9-8DC2190D78FF}" type="sibTrans" cxnId="{BB5425B3-B712-466C-ABE7-61FC0A51E775}">
      <dgm:prSet/>
      <dgm:spPr/>
      <dgm:t>
        <a:bodyPr/>
        <a:lstStyle/>
        <a:p>
          <a:endParaRPr lang="fr-FR">
            <a:latin typeface="Calibri Light" panose="020F0302020204030204" pitchFamily="34" charset="0"/>
          </a:endParaRPr>
        </a:p>
      </dgm:t>
    </dgm:pt>
    <mc:AlternateContent xmlns:mc="http://schemas.openxmlformats.org/markup-compatibility/2006" xmlns:a14="http://schemas.microsoft.com/office/drawing/2010/main">
      <mc:Choice Requires="a14">
        <dgm:pt modelId="{50E8AD6E-E6F8-4714-A6D7-93FB863D5C72}">
          <dgm:prSet phldrT="[Texte]" custT="1"/>
          <dgm:spPr/>
          <dgm:t>
            <a:bodyPr/>
            <a:lstStyle/>
            <a:p>
              <a:r>
                <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Exemple : </a:t>
              </a:r>
              <a:r>
                <a:rPr lang="en-GB" sz="1000" kern="12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aSum</a:t>
              </a:r>
              <a:endPar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a:p>
              <a:r>
                <a:rPr lang="en-US" sz="1000" kern="1200" dirty="0" smtClean="0">
                  <a:latin typeface="Calibri Light" panose="020F0302020204030204" pitchFamily="34" charset="0"/>
                </a:rPr>
                <a:t>Le test de </a:t>
              </a:r>
              <a:r>
                <a:rPr lang="en-US" sz="1000" kern="1200" dirty="0" err="1" smtClean="0">
                  <a:latin typeface="Calibri Light" panose="020F0302020204030204" pitchFamily="34" charset="0"/>
                </a:rPr>
                <a:t>somme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adaptative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reprend</a:t>
              </a:r>
              <a:r>
                <a:rPr lang="en-US" sz="1000" kern="1200" dirty="0" smtClean="0">
                  <a:latin typeface="Calibri Light" panose="020F0302020204030204" pitchFamily="34" charset="0"/>
                </a:rPr>
                <a:t> la structure </a:t>
              </a:r>
              <a:r>
                <a:rPr lang="en-US" sz="1000" kern="1200" dirty="0" err="1" smtClean="0">
                  <a:latin typeface="Calibri Light" panose="020F0302020204030204" pitchFamily="34" charset="0"/>
                </a:rPr>
                <a:t>linéaire</a:t>
              </a:r>
              <a:r>
                <a:rPr lang="en-US" sz="1000" kern="1200" dirty="0" smtClean="0">
                  <a:latin typeface="Calibri Light" panose="020F0302020204030204" pitchFamily="34" charset="0"/>
                </a:rPr>
                <a:t> de WST </a:t>
              </a:r>
              <a:r>
                <a:rPr lang="en-US" sz="1000" kern="1200" dirty="0" err="1" smtClean="0">
                  <a:latin typeface="Calibri Light" panose="020F0302020204030204" pitchFamily="34" charset="0"/>
                </a:rPr>
                <a:t>mais</a:t>
              </a:r>
              <a:r>
                <a:rPr lang="en-US" sz="1000" kern="1200" dirty="0" smtClean="0">
                  <a:latin typeface="Calibri Light" panose="020F0302020204030204" pitchFamily="34" charset="0"/>
                </a:rPr>
                <a:t> </a:t>
              </a:r>
              <a:r>
                <a:rPr lang="en-US" sz="1000" b="1" kern="1200" dirty="0" err="1" smtClean="0">
                  <a:latin typeface="Calibri Light" panose="020F0302020204030204" pitchFamily="34" charset="0"/>
                </a:rPr>
                <a:t>s’affranchit</a:t>
              </a:r>
              <a:r>
                <a:rPr lang="en-US" sz="1000" b="1" kern="1200" dirty="0" smtClean="0">
                  <a:latin typeface="Calibri Light" panose="020F0302020204030204" pitchFamily="34" charset="0"/>
                </a:rPr>
                <a:t> de la </a:t>
              </a:r>
              <a:r>
                <a:rPr lang="en-US" sz="1000" b="1" kern="1200" dirty="0" err="1" smtClean="0">
                  <a:latin typeface="Calibri Light" panose="020F0302020204030204" pitchFamily="34" charset="0"/>
                </a:rPr>
                <a:t>contrainte</a:t>
              </a:r>
              <a:r>
                <a:rPr lang="en-US" sz="1000" b="1" kern="1200" dirty="0" smtClean="0">
                  <a:latin typeface="Calibri Light" panose="020F0302020204030204" pitchFamily="34" charset="0"/>
                </a:rPr>
                <a:t> des </a:t>
              </a:r>
              <a14:m>
                <m:oMath xmlns:m="http://schemas.openxmlformats.org/officeDocument/2006/math">
                  <m:sSub>
                    <m:sSubPr>
                      <m:ctrlPr>
                        <a:rPr lang="fr-FR" sz="1000" b="1" i="1" kern="1200" smtClean="0">
                          <a:latin typeface="Cambria Math" panose="02040503050406030204" pitchFamily="18" charset="0"/>
                        </a:rPr>
                      </m:ctrlPr>
                    </m:sSubPr>
                    <m:e>
                      <m:r>
                        <a:rPr lang="fr-FR" sz="1000" b="1" i="1" kern="1200" smtClean="0">
                          <a:latin typeface="Cambria Math" panose="02040503050406030204" pitchFamily="18" charset="0"/>
                        </a:rPr>
                        <m:t>𝒘</m:t>
                      </m:r>
                    </m:e>
                    <m:sub>
                      <m:r>
                        <a:rPr lang="fr-FR" sz="1000" b="1" i="1" kern="1200" smtClean="0">
                          <a:latin typeface="Cambria Math" panose="02040503050406030204" pitchFamily="18" charset="0"/>
                        </a:rPr>
                        <m:t>𝒋</m:t>
                      </m:r>
                    </m:sub>
                  </m:sSub>
                  <m:r>
                    <a:rPr lang="fr-FR" sz="1000" b="1" i="1" kern="1200" smtClean="0">
                      <a:latin typeface="Cambria Math" panose="02040503050406030204" pitchFamily="18" charset="0"/>
                    </a:rPr>
                    <m:t>≥</m:t>
                  </m:r>
                  <m:r>
                    <a:rPr lang="fr-FR" sz="1000" b="1" i="1" kern="1200" smtClean="0">
                      <a:latin typeface="Cambria Math" panose="02040503050406030204" pitchFamily="18" charset="0"/>
                    </a:rPr>
                    <m:t>𝟎</m:t>
                  </m:r>
                </m:oMath>
              </a14:m>
              <a:r>
                <a:rPr lang="en-US" sz="1000" kern="1200" dirty="0" smtClean="0">
                  <a:latin typeface="Calibri Light" panose="020F0302020204030204" pitchFamily="34" charset="0"/>
                </a:rPr>
                <a:t> </a:t>
              </a:r>
            </a:p>
            <a:p>
              <a:r>
                <a:rPr lang="en-US" sz="1000" kern="1200" dirty="0" smtClean="0">
                  <a:latin typeface="Calibri Light" panose="020F0302020204030204" pitchFamily="34" charset="0"/>
                </a:rPr>
                <a:t>Han and Pan’s weighting scheme :</a:t>
              </a:r>
            </a:p>
            <a:p>
              <a:r>
                <a:rPr lang="en-US" sz="1000" b="1" i="1" kern="1200" dirty="0" err="1" smtClean="0">
                  <a:latin typeface="Calibri Light" panose="020F0302020204030204" pitchFamily="34" charset="0"/>
                </a:rPr>
                <a:t>w</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1</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si</a:t>
              </a:r>
              <a:r>
                <a:rPr lang="en-US" sz="1000" kern="1200" dirty="0" smtClean="0">
                  <a:latin typeface="Calibri Light" panose="020F0302020204030204" pitchFamily="34" charset="0"/>
                </a:rPr>
                <a:t> </a:t>
              </a:r>
              <a:r>
                <a:rPr lang="en-US" sz="1000" b="1" kern="1200" dirty="0" smtClean="0">
                  <a:latin typeface="Calibri Light" panose="020F0302020204030204" pitchFamily="34" charset="0"/>
                </a:rPr>
                <a:t>| </a:t>
              </a:r>
              <a:r>
                <a:rPr lang="en-US" sz="1000" b="1" i="1" kern="1200" dirty="0" err="1" smtClean="0">
                  <a:latin typeface="Calibri Light" panose="020F0302020204030204" pitchFamily="34" charset="0"/>
                </a:rPr>
                <a:t>γ</a:t>
              </a:r>
              <a:r>
                <a:rPr lang="en-US" sz="1000" b="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 0</a:t>
              </a:r>
              <a:r>
                <a:rPr lang="en-US" sz="1000" kern="1200" dirty="0" smtClean="0">
                  <a:latin typeface="Calibri Light" panose="020F0302020204030204" pitchFamily="34" charset="0"/>
                </a:rPr>
                <a:t> , et </a:t>
              </a:r>
              <a:r>
                <a:rPr lang="en-US" sz="1000" b="1" i="1" kern="1200" dirty="0" err="1" smtClean="0">
                  <a:latin typeface="Calibri Light" panose="020F0302020204030204" pitchFamily="34" charset="0"/>
                </a:rPr>
                <a:t>w</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−1 </a:t>
              </a:r>
              <a:r>
                <a:rPr lang="en-US" sz="1000" kern="1200" dirty="0" err="1" smtClean="0">
                  <a:latin typeface="Calibri Light" panose="020F0302020204030204" pitchFamily="34" charset="0"/>
                </a:rPr>
                <a:t>sinon</a:t>
              </a:r>
              <a:r>
                <a:rPr lang="en-US" sz="1000" kern="1200" dirty="0" smtClean="0">
                  <a:latin typeface="Calibri Light" panose="020F0302020204030204" pitchFamily="34" charset="0"/>
                </a:rPr>
                <a:t>, </a:t>
              </a:r>
            </a:p>
            <a:p>
              <a:r>
                <a:rPr lang="en-US" sz="1000" kern="1200" dirty="0" err="1" smtClean="0">
                  <a:latin typeface="Calibri Light" panose="020F0302020204030204" pitchFamily="34" charset="0"/>
                </a:rPr>
                <a:t>Où</a:t>
              </a:r>
              <a:r>
                <a:rPr lang="en-US" sz="1000" kern="1200" dirty="0" smtClean="0">
                  <a:latin typeface="Calibri Light" panose="020F0302020204030204" pitchFamily="34" charset="0"/>
                </a:rPr>
                <a:t> </a:t>
              </a:r>
              <a:r>
                <a:rPr lang="en-US" sz="1000" b="1" i="1" kern="1200" dirty="0" err="1" smtClean="0">
                  <a:latin typeface="Calibri Light" panose="020F0302020204030204" pitchFamily="34" charset="0"/>
                </a:rPr>
                <a:t>γ</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a:t>
              </a:r>
              <a:r>
                <a:rPr lang="en-US" sz="1000" kern="1200" dirty="0" err="1" smtClean="0">
                  <a:latin typeface="Calibri Light" panose="020F0302020204030204" pitchFamily="34" charset="0"/>
                </a:rPr>
                <a:t>est</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une</a:t>
              </a:r>
              <a:r>
                <a:rPr lang="en-US" sz="1000" kern="1200" dirty="0" smtClean="0">
                  <a:latin typeface="Calibri Light" panose="020F0302020204030204" pitchFamily="34" charset="0"/>
                </a:rPr>
                <a:t> estimation de </a:t>
              </a:r>
              <a:r>
                <a:rPr lang="en-US" sz="1000" kern="1200" dirty="0" err="1" smtClean="0">
                  <a:latin typeface="Calibri Light" panose="020F0302020204030204" pitchFamily="34" charset="0"/>
                </a:rPr>
                <a:t>l’effet</a:t>
              </a:r>
              <a:r>
                <a:rPr lang="en-US" sz="1000" kern="1200" dirty="0" smtClean="0">
                  <a:latin typeface="Calibri Light" panose="020F0302020204030204" pitchFamily="34" charset="0"/>
                </a:rPr>
                <a:t> de </a:t>
              </a:r>
              <a:r>
                <a:rPr lang="en-US" sz="1000" kern="1200" dirty="0" err="1" smtClean="0">
                  <a:latin typeface="Calibri Light" panose="020F0302020204030204" pitchFamily="34" charset="0"/>
                </a:rPr>
                <a:t>l’allèle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mineur</a:t>
              </a:r>
              <a:r>
                <a:rPr lang="en-US" sz="1000" kern="1200" dirty="0" smtClean="0">
                  <a:latin typeface="Calibri Light" panose="020F0302020204030204" pitchFamily="34" charset="0"/>
                </a:rPr>
                <a:t> pour le </a:t>
              </a:r>
              <a:r>
                <a:rPr lang="en-US" sz="1000" i="1" kern="1200" dirty="0" err="1" smtClean="0">
                  <a:latin typeface="Calibri Light" panose="020F0302020204030204" pitchFamily="34" charset="0"/>
                </a:rPr>
                <a:t>j</a:t>
              </a:r>
              <a:r>
                <a:rPr lang="en-US" sz="1000" kern="1200" baseline="30000" dirty="0" err="1" smtClean="0">
                  <a:latin typeface="Calibri Light" panose="020F0302020204030204" pitchFamily="34" charset="0"/>
                </a:rPr>
                <a:t>ème</a:t>
              </a:r>
              <a:r>
                <a:rPr lang="en-US" sz="1000" kern="1200" dirty="0" smtClean="0">
                  <a:latin typeface="Calibri Light" panose="020F0302020204030204" pitchFamily="34" charset="0"/>
                </a:rPr>
                <a:t> variant sur le phenotype </a:t>
              </a:r>
              <a:endPar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dgm:t>
        </dgm:pt>
      </mc:Choice>
      <mc:Fallback xmlns="">
        <dgm:pt modelId="{50E8AD6E-E6F8-4714-A6D7-93FB863D5C72}">
          <dgm:prSet phldrT="[Texte]" custT="1"/>
          <dgm:spPr/>
          <dgm:t>
            <a:bodyPr/>
            <a:lstStyle/>
            <a:p>
              <a:r>
                <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Exemple</a:t>
              </a:r>
              <a:r>
                <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 : </a:t>
              </a:r>
              <a:r>
                <a:rPr lang="en-GB" sz="1000" kern="12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aSum</a:t>
              </a:r>
              <a:endPar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a:p>
              <a:r>
                <a:rPr lang="en-US" sz="1000" kern="1200" dirty="0" smtClean="0">
                  <a:latin typeface="Calibri Light" panose="020F0302020204030204" pitchFamily="34" charset="0"/>
                </a:rPr>
                <a:t>Le test de </a:t>
              </a:r>
              <a:r>
                <a:rPr lang="en-US" sz="1000" kern="1200" dirty="0" err="1" smtClean="0">
                  <a:latin typeface="Calibri Light" panose="020F0302020204030204" pitchFamily="34" charset="0"/>
                </a:rPr>
                <a:t>somme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adaptative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reprend</a:t>
              </a:r>
              <a:r>
                <a:rPr lang="en-US" sz="1000" kern="1200" dirty="0" smtClean="0">
                  <a:latin typeface="Calibri Light" panose="020F0302020204030204" pitchFamily="34" charset="0"/>
                </a:rPr>
                <a:t> la structure </a:t>
              </a:r>
              <a:r>
                <a:rPr lang="en-US" sz="1000" kern="1200" dirty="0" err="1" smtClean="0">
                  <a:latin typeface="Calibri Light" panose="020F0302020204030204" pitchFamily="34" charset="0"/>
                </a:rPr>
                <a:t>linéaire</a:t>
              </a:r>
              <a:r>
                <a:rPr lang="en-US" sz="1000" kern="1200" dirty="0" smtClean="0">
                  <a:latin typeface="Calibri Light" panose="020F0302020204030204" pitchFamily="34" charset="0"/>
                </a:rPr>
                <a:t> de WST </a:t>
              </a:r>
              <a:r>
                <a:rPr lang="en-US" sz="1000" kern="1200" dirty="0" err="1" smtClean="0">
                  <a:latin typeface="Calibri Light" panose="020F0302020204030204" pitchFamily="34" charset="0"/>
                </a:rPr>
                <a:t>mais</a:t>
              </a:r>
              <a:r>
                <a:rPr lang="en-US" sz="1000" kern="1200" dirty="0" smtClean="0">
                  <a:latin typeface="Calibri Light" panose="020F0302020204030204" pitchFamily="34" charset="0"/>
                </a:rPr>
                <a:t> </a:t>
              </a:r>
              <a:r>
                <a:rPr lang="en-US" sz="1000" b="1" kern="1200" dirty="0" err="1" smtClean="0">
                  <a:latin typeface="Calibri Light" panose="020F0302020204030204" pitchFamily="34" charset="0"/>
                </a:rPr>
                <a:t>s’affranchit</a:t>
              </a:r>
              <a:r>
                <a:rPr lang="en-US" sz="1000" b="1" kern="1200" dirty="0" smtClean="0">
                  <a:latin typeface="Calibri Light" panose="020F0302020204030204" pitchFamily="34" charset="0"/>
                </a:rPr>
                <a:t> de la </a:t>
              </a:r>
              <a:r>
                <a:rPr lang="en-US" sz="1000" b="1" kern="1200" dirty="0" err="1" smtClean="0">
                  <a:latin typeface="Calibri Light" panose="020F0302020204030204" pitchFamily="34" charset="0"/>
                </a:rPr>
                <a:t>contrainte</a:t>
              </a:r>
              <a:r>
                <a:rPr lang="en-US" sz="1000" b="1" kern="1200" dirty="0" smtClean="0">
                  <a:latin typeface="Calibri Light" panose="020F0302020204030204" pitchFamily="34" charset="0"/>
                </a:rPr>
                <a:t> des </a:t>
              </a:r>
              <a:r>
                <a:rPr lang="fr-FR" sz="1000" b="1" i="0" kern="1200" smtClean="0">
                  <a:latin typeface="Cambria Math" panose="02040503050406030204" pitchFamily="18" charset="0"/>
                </a:rPr>
                <a:t>𝒘_𝒋≥𝟎</a:t>
              </a:r>
              <a:r>
                <a:rPr lang="en-US" sz="1000" kern="1200" dirty="0" smtClean="0">
                  <a:latin typeface="Calibri Light" panose="020F0302020204030204" pitchFamily="34" charset="0"/>
                </a:rPr>
                <a:t> </a:t>
              </a:r>
            </a:p>
            <a:p>
              <a:r>
                <a:rPr lang="en-US" sz="1000" kern="1200" dirty="0" smtClean="0">
                  <a:latin typeface="Calibri Light" panose="020F0302020204030204" pitchFamily="34" charset="0"/>
                </a:rPr>
                <a:t>Han and Pan’s weighting scheme :</a:t>
              </a:r>
            </a:p>
            <a:p>
              <a:r>
                <a:rPr lang="en-US" sz="1000" b="1" i="1" kern="1200" dirty="0" err="1" smtClean="0">
                  <a:latin typeface="Calibri Light" panose="020F0302020204030204" pitchFamily="34" charset="0"/>
                </a:rPr>
                <a:t>w</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1</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si</a:t>
              </a:r>
              <a:r>
                <a:rPr lang="en-US" sz="1000" kern="1200" dirty="0" smtClean="0">
                  <a:latin typeface="Calibri Light" panose="020F0302020204030204" pitchFamily="34" charset="0"/>
                </a:rPr>
                <a:t> </a:t>
              </a:r>
              <a:r>
                <a:rPr lang="en-US" sz="1000" b="1" kern="1200" dirty="0" smtClean="0">
                  <a:latin typeface="Calibri Light" panose="020F0302020204030204" pitchFamily="34" charset="0"/>
                </a:rPr>
                <a:t>| </a:t>
              </a:r>
              <a:r>
                <a:rPr lang="en-US" sz="1000" b="1" i="1" kern="1200" dirty="0" err="1" smtClean="0">
                  <a:latin typeface="Calibri Light" panose="020F0302020204030204" pitchFamily="34" charset="0"/>
                </a:rPr>
                <a:t>γ</a:t>
              </a:r>
              <a:r>
                <a:rPr lang="en-US" sz="1000" b="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 0</a:t>
              </a:r>
              <a:r>
                <a:rPr lang="en-US" sz="1000" kern="1200" dirty="0" smtClean="0">
                  <a:latin typeface="Calibri Light" panose="020F0302020204030204" pitchFamily="34" charset="0"/>
                </a:rPr>
                <a:t> , et </a:t>
              </a:r>
              <a:r>
                <a:rPr lang="en-US" sz="1000" b="1" i="1" kern="1200" dirty="0" err="1" smtClean="0">
                  <a:latin typeface="Calibri Light" panose="020F0302020204030204" pitchFamily="34" charset="0"/>
                </a:rPr>
                <a:t>w</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−1 </a:t>
              </a:r>
              <a:r>
                <a:rPr lang="en-US" sz="1000" kern="1200" dirty="0" err="1" smtClean="0">
                  <a:latin typeface="Calibri Light" panose="020F0302020204030204" pitchFamily="34" charset="0"/>
                </a:rPr>
                <a:t>sinon</a:t>
              </a:r>
              <a:r>
                <a:rPr lang="en-US" sz="1000" kern="1200" dirty="0" smtClean="0">
                  <a:latin typeface="Calibri Light" panose="020F0302020204030204" pitchFamily="34" charset="0"/>
                </a:rPr>
                <a:t>, </a:t>
              </a:r>
            </a:p>
            <a:p>
              <a:r>
                <a:rPr lang="en-US" sz="1000" kern="1200" dirty="0" err="1" smtClean="0">
                  <a:latin typeface="Calibri Light" panose="020F0302020204030204" pitchFamily="34" charset="0"/>
                </a:rPr>
                <a:t>Où</a:t>
              </a:r>
              <a:r>
                <a:rPr lang="en-US" sz="1000" kern="1200" dirty="0" smtClean="0">
                  <a:latin typeface="Calibri Light" panose="020F0302020204030204" pitchFamily="34" charset="0"/>
                </a:rPr>
                <a:t> </a:t>
              </a:r>
              <a:r>
                <a:rPr lang="en-US" sz="1000" b="1" i="1" kern="1200" dirty="0" err="1" smtClean="0">
                  <a:latin typeface="Calibri Light" panose="020F0302020204030204" pitchFamily="34" charset="0"/>
                </a:rPr>
                <a:t>γ</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a:t>
              </a:r>
              <a:r>
                <a:rPr lang="en-US" sz="1000" kern="1200" dirty="0" err="1" smtClean="0">
                  <a:latin typeface="Calibri Light" panose="020F0302020204030204" pitchFamily="34" charset="0"/>
                </a:rPr>
                <a:t>est</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une</a:t>
              </a:r>
              <a:r>
                <a:rPr lang="en-US" sz="1000" kern="1200" dirty="0" smtClean="0">
                  <a:latin typeface="Calibri Light" panose="020F0302020204030204" pitchFamily="34" charset="0"/>
                </a:rPr>
                <a:t> estimation de </a:t>
              </a:r>
              <a:r>
                <a:rPr lang="en-US" sz="1000" kern="1200" dirty="0" err="1" smtClean="0">
                  <a:latin typeface="Calibri Light" panose="020F0302020204030204" pitchFamily="34" charset="0"/>
                </a:rPr>
                <a:t>l’effet</a:t>
              </a:r>
              <a:r>
                <a:rPr lang="en-US" sz="1000" kern="1200" dirty="0" smtClean="0">
                  <a:latin typeface="Calibri Light" panose="020F0302020204030204" pitchFamily="34" charset="0"/>
                </a:rPr>
                <a:t> de </a:t>
              </a:r>
              <a:r>
                <a:rPr lang="en-US" sz="1000" kern="1200" dirty="0" err="1" smtClean="0">
                  <a:latin typeface="Calibri Light" panose="020F0302020204030204" pitchFamily="34" charset="0"/>
                </a:rPr>
                <a:t>l’allèle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mineur</a:t>
              </a:r>
              <a:r>
                <a:rPr lang="en-US" sz="1000" kern="1200" dirty="0" smtClean="0">
                  <a:latin typeface="Calibri Light" panose="020F0302020204030204" pitchFamily="34" charset="0"/>
                </a:rPr>
                <a:t> pour le </a:t>
              </a:r>
              <a:r>
                <a:rPr lang="en-US" sz="1000" i="1" kern="1200" dirty="0" err="1" smtClean="0">
                  <a:latin typeface="Calibri Light" panose="020F0302020204030204" pitchFamily="34" charset="0"/>
                </a:rPr>
                <a:t>j</a:t>
              </a:r>
              <a:r>
                <a:rPr lang="en-US" sz="1000" kern="1200" baseline="30000" dirty="0" err="1" smtClean="0">
                  <a:latin typeface="Calibri Light" panose="020F0302020204030204" pitchFamily="34" charset="0"/>
                </a:rPr>
                <a:t>ème</a:t>
              </a:r>
              <a:r>
                <a:rPr lang="en-US" sz="1000" kern="1200" dirty="0" smtClean="0">
                  <a:latin typeface="Calibri Light" panose="020F0302020204030204" pitchFamily="34" charset="0"/>
                </a:rPr>
                <a:t> variant sur le phenotype </a:t>
              </a:r>
              <a:endPar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dgm:t>
        </dgm:pt>
      </mc:Fallback>
    </mc:AlternateContent>
    <dgm:pt modelId="{A8ACA208-25E0-4BA6-AF72-AEF82936289B}" type="parTrans" cxnId="{E6A45476-94BC-4AA1-AB6B-F3C893F52407}">
      <dgm:prSet/>
      <dgm:spPr/>
      <dgm:t>
        <a:bodyPr/>
        <a:lstStyle/>
        <a:p>
          <a:endParaRPr lang="fr-FR">
            <a:latin typeface="Calibri Light" panose="020F0302020204030204" pitchFamily="34" charset="0"/>
          </a:endParaRPr>
        </a:p>
      </dgm:t>
    </dgm:pt>
    <dgm:pt modelId="{1BE5E3DC-7353-45CA-B926-34173A261250}" type="sibTrans" cxnId="{E6A45476-94BC-4AA1-AB6B-F3C893F52407}">
      <dgm:prSet/>
      <dgm:spPr/>
      <dgm:t>
        <a:bodyPr/>
        <a:lstStyle/>
        <a:p>
          <a:endParaRPr lang="fr-FR">
            <a:latin typeface="Calibri Light" panose="020F0302020204030204" pitchFamily="34" charset="0"/>
          </a:endParaRPr>
        </a:p>
      </dgm:t>
    </dgm:pt>
    <dgm:pt modelId="{6A16C99F-9D06-4C2F-A0AC-710258D97E50}">
      <dgm:prSet phldrT="[Texte]"/>
      <dgm:spPr/>
      <dgm:t>
        <a:bodyPr/>
        <a:lstStyle/>
        <a:p>
          <a:pPr>
            <a:spcAft>
              <a:spcPct val="35000"/>
            </a:spcAft>
          </a:pPr>
          <a:r>
            <a:rPr lang="en-GB"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Exemple</a:t>
          </a:r>
          <a:r>
            <a:rPr lang="en-GB"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 : KBAC</a:t>
          </a:r>
        </a:p>
        <a:p>
          <a:pPr>
            <a:spcAft>
              <a:spcPct val="35000"/>
            </a:spcAft>
          </a:pPr>
          <a:r>
            <a:rPr kumimoji="0" lang="en-US" altLang="fr-FR" b="0" i="0" u="none" strike="noStrike" cap="none" normalizeH="0" baseline="0" noProof="0" dirty="0" smtClean="0">
              <a:ln>
                <a:noFill/>
              </a:ln>
              <a:solidFill>
                <a:schemeClr val="tx1"/>
              </a:solidFill>
              <a:effectLst/>
              <a:latin typeface="Calibri Light" panose="020F0302020204030204" pitchFamily="34" charset="0"/>
            </a:rPr>
            <a:t>Les motifs de genotypes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identifiés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au sein de la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région</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génomique</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sont</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pondérés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par un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noyau</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de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densité</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hypergéométique</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“hypergeometric density kernel function”,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puis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comparés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pour identifier des differences </a:t>
          </a:r>
          <a:r>
            <a:rPr kumimoji="0" lang="en-US" altLang="fr-FR" b="1" i="0" u="none" strike="noStrike" cap="none" normalizeH="0" baseline="0" noProof="0" dirty="0" smtClean="0">
              <a:ln>
                <a:noFill/>
              </a:ln>
              <a:solidFill>
                <a:schemeClr val="tx1"/>
              </a:solidFill>
              <a:effectLst/>
              <a:latin typeface="Calibri Light" panose="020F0302020204030204" pitchFamily="34" charset="0"/>
            </a:rPr>
            <a:t>entre </a:t>
          </a:r>
          <a:r>
            <a:rPr kumimoji="0" lang="en-US" altLang="fr-FR" b="1" i="0" u="none" strike="noStrike" cap="none" normalizeH="0" baseline="0" noProof="0" dirty="0" err="1" smtClean="0">
              <a:ln>
                <a:noFill/>
              </a:ln>
              <a:solidFill>
                <a:schemeClr val="tx1"/>
              </a:solidFill>
              <a:effectLst/>
              <a:latin typeface="Calibri Light" panose="020F0302020204030204" pitchFamily="34" charset="0"/>
            </a:rPr>
            <a:t>cas</a:t>
          </a:r>
          <a:r>
            <a:rPr kumimoji="0" lang="en-US" altLang="fr-FR" b="1" i="0" u="none" strike="noStrike" cap="none" normalizeH="0" baseline="0" noProof="0" dirty="0" smtClean="0">
              <a:ln>
                <a:noFill/>
              </a:ln>
              <a:solidFill>
                <a:schemeClr val="tx1"/>
              </a:solidFill>
              <a:effectLst/>
              <a:latin typeface="Calibri Light" panose="020F0302020204030204" pitchFamily="34" charset="0"/>
            </a:rPr>
            <a:t> et </a:t>
          </a:r>
          <a:r>
            <a:rPr kumimoji="0" lang="en-US" altLang="fr-FR" b="1" i="0" u="none" strike="noStrike" cap="none" normalizeH="0" baseline="0" noProof="0" dirty="0" err="1" smtClean="0">
              <a:ln>
                <a:noFill/>
              </a:ln>
              <a:solidFill>
                <a:schemeClr val="tx1"/>
              </a:solidFill>
              <a:effectLst/>
              <a:latin typeface="Calibri Light" panose="020F0302020204030204" pitchFamily="34" charset="0"/>
            </a:rPr>
            <a:t>témoins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a:t>
          </a:r>
          <a:r>
            <a:rPr lang="en-GB"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 </a:t>
          </a:r>
        </a:p>
        <a:p>
          <a:pPr>
            <a:spcAft>
              <a:spcPct val="35000"/>
            </a:spcAft>
          </a:pPr>
          <a:endParaRPr lang="en-GB"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a:p>
          <a:pPr>
            <a:spcAft>
              <a:spcPts val="1200"/>
            </a:spcAft>
          </a:pPr>
          <a:r>
            <a:rPr lang="fr-FR" dirty="0" smtClean="0">
              <a:latin typeface="Calibri Light" panose="020F0302020204030204" pitchFamily="34" charset="0"/>
            </a:rPr>
            <a:t>Les génotypes s</a:t>
          </a:r>
          <a:r>
            <a:rPr lang="en-US" noProof="0" dirty="0" err="1" smtClean="0">
              <a:latin typeface="Calibri Light" panose="020F0302020204030204" pitchFamily="34" charset="0"/>
            </a:rPr>
            <a:t>ont</a:t>
          </a:r>
          <a:r>
            <a:rPr lang="en-US" noProof="0" dirty="0" smtClean="0">
              <a:latin typeface="Calibri Light" panose="020F0302020204030204" pitchFamily="34" charset="0"/>
            </a:rPr>
            <a:t> </a:t>
          </a:r>
          <a:r>
            <a:rPr lang="en-US" noProof="0" dirty="0" err="1" smtClean="0">
              <a:latin typeface="Calibri Light" panose="020F0302020204030204" pitchFamily="34" charset="0"/>
            </a:rPr>
            <a:t>recodés</a:t>
          </a:r>
          <a:r>
            <a:rPr lang="en-US" noProof="0" dirty="0" smtClean="0">
              <a:latin typeface="Calibri Light" panose="020F0302020204030204" pitchFamily="34" charset="0"/>
            </a:rPr>
            <a:t> en m motifs </a:t>
          </a:r>
          <a:r>
            <a:rPr lang="en-GB" i="1" dirty="0" smtClean="0">
              <a:latin typeface="Calibri Light" panose="020F0302020204030204" pitchFamily="34" charset="0"/>
            </a:rPr>
            <a:t>P</a:t>
          </a:r>
          <a:r>
            <a:rPr lang="en-GB" i="1" baseline="-25000" dirty="0" smtClean="0">
              <a:latin typeface="Calibri Light" panose="020F0302020204030204" pitchFamily="34" charset="0"/>
            </a:rPr>
            <a:t>m  </a:t>
          </a:r>
          <a:endParaRPr lang="en-GB" b="1" i="1" dirty="0" smtClean="0">
            <a:latin typeface="Calibri Light" panose="020F0302020204030204" pitchFamily="34" charset="0"/>
          </a:endParaRPr>
        </a:p>
        <a:p>
          <a:pPr>
            <a:spcAft>
              <a:spcPts val="1200"/>
            </a:spcAft>
          </a:pPr>
          <a:r>
            <a:rPr lang="en-GB" b="1" i="1" dirty="0" smtClean="0">
              <a:latin typeface="Calibri Light" panose="020F0302020204030204" pitchFamily="34" charset="0"/>
            </a:rPr>
            <a:t>f</a:t>
          </a:r>
          <a:r>
            <a:rPr lang="en-GB" b="1" dirty="0" smtClean="0">
              <a:latin typeface="Calibri Light" panose="020F0302020204030204" pitchFamily="34" charset="0"/>
            </a:rPr>
            <a:t>(</a:t>
          </a:r>
          <a:r>
            <a:rPr lang="en-GB" b="1" i="1" dirty="0" err="1" smtClean="0">
              <a:latin typeface="Calibri Light" panose="020F0302020204030204" pitchFamily="34" charset="0"/>
            </a:rPr>
            <a:t>G</a:t>
          </a:r>
          <a:r>
            <a:rPr lang="en-GB" b="1" i="1" baseline="-25000" dirty="0" err="1" smtClean="0">
              <a:latin typeface="Calibri Light" panose="020F0302020204030204" pitchFamily="34" charset="0"/>
            </a:rPr>
            <a:t>i</a:t>
          </a:r>
          <a:r>
            <a:rPr lang="en-GB" b="1" dirty="0" smtClean="0">
              <a:latin typeface="Calibri Light" panose="020F0302020204030204" pitchFamily="34" charset="0"/>
            </a:rPr>
            <a:t>) = </a:t>
          </a:r>
          <a:r>
            <a:rPr lang="en-GB" b="1" i="1" dirty="0" smtClean="0">
              <a:latin typeface="Calibri Light" panose="020F0302020204030204" pitchFamily="34" charset="0"/>
            </a:rPr>
            <a:t>γ K</a:t>
          </a:r>
          <a:r>
            <a:rPr lang="en-GB" b="1" i="1" baseline="-25000" dirty="0" smtClean="0">
              <a:latin typeface="Calibri Light" panose="020F0302020204030204" pitchFamily="34" charset="0"/>
            </a:rPr>
            <a:t>m</a:t>
          </a:r>
          <a:endParaRPr lang="en-GB" b="1" i="1" dirty="0" smtClean="0">
            <a:latin typeface="Calibri Light" panose="020F0302020204030204" pitchFamily="34" charset="0"/>
          </a:endParaRPr>
        </a:p>
        <a:p>
          <a:pPr>
            <a:spcAft>
              <a:spcPct val="35000"/>
            </a:spcAft>
          </a:pPr>
          <a:r>
            <a:rPr lang="en-GB" i="1" dirty="0" smtClean="0">
              <a:latin typeface="Calibri Light" panose="020F0302020204030204" pitchFamily="34" charset="0"/>
            </a:rPr>
            <a:t>K</a:t>
          </a:r>
          <a:r>
            <a:rPr lang="en-GB" i="1" baseline="-25000" dirty="0" smtClean="0">
              <a:latin typeface="Calibri Light" panose="020F0302020204030204" pitchFamily="34" charset="0"/>
            </a:rPr>
            <a:t>m</a:t>
          </a:r>
          <a:r>
            <a:rPr lang="en-GB" i="1" dirty="0" smtClean="0">
              <a:latin typeface="Calibri Light" panose="020F0302020204030204" pitchFamily="34" charset="0"/>
            </a:rPr>
            <a:t> :</a:t>
          </a:r>
          <a:r>
            <a:rPr lang="en-GB" dirty="0" smtClean="0">
              <a:latin typeface="Calibri Light" panose="020F0302020204030204" pitchFamily="34" charset="0"/>
            </a:rPr>
            <a:t> </a:t>
          </a:r>
          <a:r>
            <a:rPr lang="en-GB" dirty="0" err="1" smtClean="0">
              <a:latin typeface="Calibri Light" panose="020F0302020204030204" pitchFamily="34" charset="0"/>
            </a:rPr>
            <a:t>noyau</a:t>
          </a:r>
          <a:r>
            <a:rPr lang="en-GB" dirty="0" smtClean="0">
              <a:latin typeface="Calibri Light" panose="020F0302020204030204" pitchFamily="34" charset="0"/>
            </a:rPr>
            <a:t> </a:t>
          </a:r>
          <a:r>
            <a:rPr lang="en-GB" dirty="0" err="1" smtClean="0">
              <a:latin typeface="Calibri Light" panose="020F0302020204030204" pitchFamily="34" charset="0"/>
            </a:rPr>
            <a:t>défini</a:t>
          </a:r>
          <a:r>
            <a:rPr lang="en-GB" dirty="0" smtClean="0">
              <a:latin typeface="Calibri Light" panose="020F0302020204030204" pitchFamily="34" charset="0"/>
            </a:rPr>
            <a:t> pour le </a:t>
          </a:r>
          <a:r>
            <a:rPr lang="en-GB" b="1" dirty="0" smtClean="0">
              <a:latin typeface="Calibri Light" panose="020F0302020204030204" pitchFamily="34" charset="0"/>
            </a:rPr>
            <a:t>pattern</a:t>
          </a:r>
          <a:r>
            <a:rPr lang="en-GB" dirty="0" smtClean="0">
              <a:latin typeface="Calibri Light" panose="020F0302020204030204" pitchFamily="34" charset="0"/>
            </a:rPr>
            <a:t> </a:t>
          </a:r>
          <a:r>
            <a:rPr lang="en-GB" i="1" dirty="0" smtClean="0">
              <a:latin typeface="Calibri Light" panose="020F0302020204030204" pitchFamily="34" charset="0"/>
            </a:rPr>
            <a:t>P</a:t>
          </a:r>
          <a:r>
            <a:rPr lang="en-GB" i="1" baseline="-25000" dirty="0" smtClean="0">
              <a:latin typeface="Calibri Light" panose="020F0302020204030204" pitchFamily="34" charset="0"/>
            </a:rPr>
            <a:t>m</a:t>
          </a:r>
          <a:r>
            <a:rPr lang="en-GB" i="1" dirty="0" smtClean="0">
              <a:latin typeface="Calibri Light" panose="020F0302020204030204" pitchFamily="34" charset="0"/>
            </a:rPr>
            <a:t>. </a:t>
          </a:r>
        </a:p>
        <a:p>
          <a:pPr>
            <a:spcAft>
              <a:spcPct val="35000"/>
            </a:spcAft>
          </a:pPr>
          <a:r>
            <a:rPr lang="en-GB" i="1" dirty="0" smtClean="0">
              <a:latin typeface="Calibri Light" panose="020F0302020204030204" pitchFamily="34" charset="0"/>
            </a:rPr>
            <a:t>Ex. </a:t>
          </a:r>
          <a:r>
            <a:rPr lang="en-GB" i="0" dirty="0" smtClean="0">
              <a:latin typeface="Calibri Light" panose="020F0302020204030204" pitchFamily="34" charset="0"/>
            </a:rPr>
            <a:t>pour un phenotype </a:t>
          </a:r>
          <a:r>
            <a:rPr lang="en-GB" i="0" dirty="0" err="1" smtClean="0">
              <a:latin typeface="Calibri Light" panose="020F0302020204030204" pitchFamily="34" charset="0"/>
            </a:rPr>
            <a:t>dichotomique</a:t>
          </a:r>
          <a:r>
            <a:rPr lang="en-GB" i="0" dirty="0" smtClean="0">
              <a:latin typeface="Calibri Light" panose="020F0302020204030204" pitchFamily="34" charset="0"/>
            </a:rPr>
            <a:t>, un </a:t>
          </a:r>
          <a:r>
            <a:rPr lang="en-GB" i="0" dirty="0" err="1" smtClean="0">
              <a:latin typeface="Calibri Light" panose="020F0302020204030204" pitchFamily="34" charset="0"/>
            </a:rPr>
            <a:t>noyau</a:t>
          </a:r>
          <a:r>
            <a:rPr lang="en-GB" i="0" dirty="0" smtClean="0">
              <a:latin typeface="Calibri Light" panose="020F0302020204030204" pitchFamily="34" charset="0"/>
            </a:rPr>
            <a:t>  </a:t>
          </a:r>
          <a:r>
            <a:rPr lang="en-GB" dirty="0" err="1" smtClean="0">
              <a:latin typeface="Calibri Light" panose="020F0302020204030204" pitchFamily="34" charset="0"/>
            </a:rPr>
            <a:t>hypergeometrique</a:t>
          </a:r>
          <a:r>
            <a:rPr lang="en-GB" dirty="0" smtClean="0">
              <a:latin typeface="Calibri Light" panose="020F0302020204030204" pitchFamily="34" charset="0"/>
            </a:rPr>
            <a:t> </a:t>
          </a:r>
          <a:r>
            <a:rPr lang="en-GB" dirty="0" err="1" smtClean="0">
              <a:latin typeface="Calibri Light" panose="020F0302020204030204" pitchFamily="34" charset="0"/>
            </a:rPr>
            <a:t>est</a:t>
          </a:r>
          <a:r>
            <a:rPr lang="en-GB" dirty="0" smtClean="0">
              <a:latin typeface="Calibri Light" panose="020F0302020204030204" pitchFamily="34" charset="0"/>
            </a:rPr>
            <a:t> </a:t>
          </a:r>
          <a:r>
            <a:rPr lang="en-GB" dirty="0" err="1" smtClean="0">
              <a:latin typeface="Calibri Light" panose="020F0302020204030204" pitchFamily="34" charset="0"/>
            </a:rPr>
            <a:t>donc</a:t>
          </a:r>
          <a:r>
            <a:rPr lang="en-GB" dirty="0" smtClean="0">
              <a:latin typeface="Calibri Light" panose="020F0302020204030204" pitchFamily="34" charset="0"/>
            </a:rPr>
            <a:t> </a:t>
          </a:r>
          <a:r>
            <a:rPr lang="en-GB" dirty="0" err="1" smtClean="0">
              <a:latin typeface="Calibri Light" panose="020F0302020204030204" pitchFamily="34" charset="0"/>
            </a:rPr>
            <a:t>approprié</a:t>
          </a:r>
          <a:endParaRPr lang="fr-FR" dirty="0" smtClean="0">
            <a:latin typeface="Calibri Light" panose="020F0302020204030204" pitchFamily="34" charset="0"/>
          </a:endParaRPr>
        </a:p>
      </dgm:t>
    </dgm:pt>
    <dgm:pt modelId="{0D5A4B9B-3FEC-467B-B509-BA1E0A2DE63D}" type="parTrans" cxnId="{3EB1FDF2-D831-4E7B-809E-8B26C2BBC86D}">
      <dgm:prSet/>
      <dgm:spPr/>
      <dgm:t>
        <a:bodyPr/>
        <a:lstStyle/>
        <a:p>
          <a:endParaRPr lang="fr-FR"/>
        </a:p>
      </dgm:t>
    </dgm:pt>
    <dgm:pt modelId="{67433FEE-4E74-4F11-A46A-7BD9F7855BFC}" type="sibTrans" cxnId="{3EB1FDF2-D831-4E7B-809E-8B26C2BBC86D}">
      <dgm:prSet/>
      <dgm:spPr/>
      <dgm:t>
        <a:bodyPr/>
        <a:lstStyle/>
        <a:p>
          <a:endParaRPr lang="fr-FR"/>
        </a:p>
      </dgm:t>
    </dgm:pt>
    <dgm:pt modelId="{CE388B68-A58E-4D5C-A36F-F75B4A64F4D2}" type="pres">
      <dgm:prSet presAssocID="{CAE9081B-660D-4C05-BBD6-8857DA5352F1}" presName="diagram" presStyleCnt="0">
        <dgm:presLayoutVars>
          <dgm:chPref val="1"/>
          <dgm:dir/>
          <dgm:animOne val="branch"/>
          <dgm:animLvl val="lvl"/>
          <dgm:resizeHandles/>
        </dgm:presLayoutVars>
      </dgm:prSet>
      <dgm:spPr/>
      <dgm:t>
        <a:bodyPr/>
        <a:lstStyle/>
        <a:p>
          <a:endParaRPr lang="fr-FR"/>
        </a:p>
      </dgm:t>
    </dgm:pt>
    <dgm:pt modelId="{CB24D60A-8767-4822-9E3C-5C8076EFD800}" type="pres">
      <dgm:prSet presAssocID="{09146DFA-6145-44DA-ADCF-37028CA0D630}" presName="root" presStyleCnt="0"/>
      <dgm:spPr/>
    </dgm:pt>
    <dgm:pt modelId="{2F2EAAEA-6315-4BF0-BACF-52EC04B07EE2}" type="pres">
      <dgm:prSet presAssocID="{09146DFA-6145-44DA-ADCF-37028CA0D630}" presName="rootComposite" presStyleCnt="0"/>
      <dgm:spPr/>
    </dgm:pt>
    <dgm:pt modelId="{E3CD5645-0896-46E5-98CC-92DF9CBB7CC0}" type="pres">
      <dgm:prSet presAssocID="{09146DFA-6145-44DA-ADCF-37028CA0D630}" presName="rootText" presStyleLbl="node1" presStyleIdx="0" presStyleCnt="1" custScaleX="253155" custScaleY="124806" custLinFactNeighborX="2417" custLinFactNeighborY="-9356"/>
      <dgm:spPr/>
      <dgm:t>
        <a:bodyPr/>
        <a:lstStyle/>
        <a:p>
          <a:endParaRPr lang="fr-FR"/>
        </a:p>
      </dgm:t>
    </dgm:pt>
    <dgm:pt modelId="{4A04A3A6-3813-477F-93B0-539F984327AD}" type="pres">
      <dgm:prSet presAssocID="{09146DFA-6145-44DA-ADCF-37028CA0D630}" presName="rootConnector" presStyleLbl="node1" presStyleIdx="0" presStyleCnt="1"/>
      <dgm:spPr/>
      <dgm:t>
        <a:bodyPr/>
        <a:lstStyle/>
        <a:p>
          <a:endParaRPr lang="fr-FR"/>
        </a:p>
      </dgm:t>
    </dgm:pt>
    <dgm:pt modelId="{3B486CF5-952E-46A3-B928-AB6C4252074A}" type="pres">
      <dgm:prSet presAssocID="{09146DFA-6145-44DA-ADCF-37028CA0D630}" presName="childShape" presStyleCnt="0"/>
      <dgm:spPr/>
    </dgm:pt>
    <dgm:pt modelId="{05F17595-2B70-4129-BB12-DB3DE72539DB}" type="pres">
      <dgm:prSet presAssocID="{5169F15F-0891-48A8-A735-48D1274AB8A7}" presName="Name13" presStyleLbl="parChTrans1D2" presStyleIdx="0" presStyleCnt="3"/>
      <dgm:spPr/>
      <dgm:t>
        <a:bodyPr/>
        <a:lstStyle/>
        <a:p>
          <a:endParaRPr lang="fr-FR"/>
        </a:p>
      </dgm:t>
    </dgm:pt>
    <dgm:pt modelId="{F71DCF52-EFC4-4A4D-AE70-0399F9D17E69}" type="pres">
      <dgm:prSet presAssocID="{AC9E4283-EA09-4B1D-83E7-C9108C525FE6}" presName="childText" presStyleLbl="bgAcc1" presStyleIdx="0" presStyleCnt="3" custScaleX="282074" custScaleY="134554" custLinFactNeighborX="-4232" custLinFactNeighborY="-15465">
        <dgm:presLayoutVars>
          <dgm:bulletEnabled val="1"/>
        </dgm:presLayoutVars>
      </dgm:prSet>
      <dgm:spPr/>
      <dgm:t>
        <a:bodyPr/>
        <a:lstStyle/>
        <a:p>
          <a:endParaRPr lang="fr-FR"/>
        </a:p>
      </dgm:t>
    </dgm:pt>
    <dgm:pt modelId="{A4CBE250-0EBF-4C51-BDE8-9DE2FCA422C5}" type="pres">
      <dgm:prSet presAssocID="{0D5A4B9B-3FEC-467B-B509-BA1E0A2DE63D}" presName="Name13" presStyleLbl="parChTrans1D2" presStyleIdx="1" presStyleCnt="3"/>
      <dgm:spPr/>
      <dgm:t>
        <a:bodyPr/>
        <a:lstStyle/>
        <a:p>
          <a:endParaRPr lang="fr-FR"/>
        </a:p>
      </dgm:t>
    </dgm:pt>
    <dgm:pt modelId="{4D217B76-5ABB-4FFB-A4B5-208BDF30CF9B}" type="pres">
      <dgm:prSet presAssocID="{6A16C99F-9D06-4C2F-A0AC-710258D97E50}" presName="childText" presStyleLbl="bgAcc1" presStyleIdx="1" presStyleCnt="3" custScaleX="282074" custScaleY="494651" custLinFactNeighborX="-4232" custLinFactNeighborY="-24340">
        <dgm:presLayoutVars>
          <dgm:bulletEnabled val="1"/>
        </dgm:presLayoutVars>
      </dgm:prSet>
      <dgm:spPr/>
      <dgm:t>
        <a:bodyPr/>
        <a:lstStyle/>
        <a:p>
          <a:endParaRPr lang="fr-FR"/>
        </a:p>
      </dgm:t>
    </dgm:pt>
    <dgm:pt modelId="{AE4F0761-FB2F-4BC4-9012-F6219042A7AB}" type="pres">
      <dgm:prSet presAssocID="{A8ACA208-25E0-4BA6-AF72-AEF82936289B}" presName="Name13" presStyleLbl="parChTrans1D2" presStyleIdx="2" presStyleCnt="3"/>
      <dgm:spPr/>
      <dgm:t>
        <a:bodyPr/>
        <a:lstStyle/>
        <a:p>
          <a:endParaRPr lang="fr-FR"/>
        </a:p>
      </dgm:t>
    </dgm:pt>
    <dgm:pt modelId="{8A4F2D7F-24F7-4E93-A76D-337D55BC883A}" type="pres">
      <dgm:prSet presAssocID="{50E8AD6E-E6F8-4714-A6D7-93FB863D5C72}" presName="childText" presStyleLbl="bgAcc1" presStyleIdx="2" presStyleCnt="3" custScaleX="279185" custScaleY="324070" custLinFactNeighborX="-692" custLinFactNeighborY="-33666">
        <dgm:presLayoutVars>
          <dgm:bulletEnabled val="1"/>
        </dgm:presLayoutVars>
      </dgm:prSet>
      <dgm:spPr/>
      <dgm:t>
        <a:bodyPr/>
        <a:lstStyle/>
        <a:p>
          <a:endParaRPr lang="fr-FR"/>
        </a:p>
      </dgm:t>
    </dgm:pt>
  </dgm:ptLst>
  <dgm:cxnLst>
    <dgm:cxn modelId="{18236C38-CC4D-46ED-B186-435BDEB3AAD4}" type="presOf" srcId="{A8ACA208-25E0-4BA6-AF72-AEF82936289B}" destId="{AE4F0761-FB2F-4BC4-9012-F6219042A7AB}" srcOrd="0" destOrd="0" presId="urn:microsoft.com/office/officeart/2005/8/layout/hierarchy3"/>
    <dgm:cxn modelId="{6E58C56D-02E9-43D3-A8FD-A59FDD6675A6}" type="presOf" srcId="{50E8AD6E-E6F8-4714-A6D7-93FB863D5C72}" destId="{8A4F2D7F-24F7-4E93-A76D-337D55BC883A}" srcOrd="0" destOrd="0" presId="urn:microsoft.com/office/officeart/2005/8/layout/hierarchy3"/>
    <dgm:cxn modelId="{42DC6720-2997-4A5A-8F46-2C3D1EDB5673}" type="presOf" srcId="{09146DFA-6145-44DA-ADCF-37028CA0D630}" destId="{E3CD5645-0896-46E5-98CC-92DF9CBB7CC0}" srcOrd="0" destOrd="0" presId="urn:microsoft.com/office/officeart/2005/8/layout/hierarchy3"/>
    <dgm:cxn modelId="{E6A45476-94BC-4AA1-AB6B-F3C893F52407}" srcId="{09146DFA-6145-44DA-ADCF-37028CA0D630}" destId="{50E8AD6E-E6F8-4714-A6D7-93FB863D5C72}" srcOrd="2" destOrd="0" parTransId="{A8ACA208-25E0-4BA6-AF72-AEF82936289B}" sibTransId="{1BE5E3DC-7353-45CA-B926-34173A261250}"/>
    <dgm:cxn modelId="{BB5425B3-B712-466C-ABE7-61FC0A51E775}" srcId="{09146DFA-6145-44DA-ADCF-37028CA0D630}" destId="{AC9E4283-EA09-4B1D-83E7-C9108C525FE6}" srcOrd="0" destOrd="0" parTransId="{5169F15F-0891-48A8-A735-48D1274AB8A7}" sibTransId="{16FC057F-8398-4213-BCD9-8DC2190D78FF}"/>
    <dgm:cxn modelId="{6A7A99DD-05A2-48E9-97B1-A5E0CDBA791A}" type="presOf" srcId="{09146DFA-6145-44DA-ADCF-37028CA0D630}" destId="{4A04A3A6-3813-477F-93B0-539F984327AD}" srcOrd="1" destOrd="0" presId="urn:microsoft.com/office/officeart/2005/8/layout/hierarchy3"/>
    <dgm:cxn modelId="{FBF63602-0F74-470C-AC64-D24468A71CB3}" type="presOf" srcId="{6A16C99F-9D06-4C2F-A0AC-710258D97E50}" destId="{4D217B76-5ABB-4FFB-A4B5-208BDF30CF9B}" srcOrd="0" destOrd="0" presId="urn:microsoft.com/office/officeart/2005/8/layout/hierarchy3"/>
    <dgm:cxn modelId="{3EB1FDF2-D831-4E7B-809E-8B26C2BBC86D}" srcId="{09146DFA-6145-44DA-ADCF-37028CA0D630}" destId="{6A16C99F-9D06-4C2F-A0AC-710258D97E50}" srcOrd="1" destOrd="0" parTransId="{0D5A4B9B-3FEC-467B-B509-BA1E0A2DE63D}" sibTransId="{67433FEE-4E74-4F11-A46A-7BD9F7855BFC}"/>
    <dgm:cxn modelId="{4EE51D65-BEE2-44B6-B670-9815C5EF1A6A}" type="presOf" srcId="{CAE9081B-660D-4C05-BBD6-8857DA5352F1}" destId="{CE388B68-A58E-4D5C-A36F-F75B4A64F4D2}" srcOrd="0" destOrd="0" presId="urn:microsoft.com/office/officeart/2005/8/layout/hierarchy3"/>
    <dgm:cxn modelId="{7AB4951D-6713-462F-8875-E259B7A14DC2}" type="presOf" srcId="{0D5A4B9B-3FEC-467B-B509-BA1E0A2DE63D}" destId="{A4CBE250-0EBF-4C51-BDE8-9DE2FCA422C5}" srcOrd="0" destOrd="0" presId="urn:microsoft.com/office/officeart/2005/8/layout/hierarchy3"/>
    <dgm:cxn modelId="{2D5A2C25-13FA-4A73-AC2E-8DF8FDC09018}" type="presOf" srcId="{5169F15F-0891-48A8-A735-48D1274AB8A7}" destId="{05F17595-2B70-4129-BB12-DB3DE72539DB}" srcOrd="0" destOrd="0" presId="urn:microsoft.com/office/officeart/2005/8/layout/hierarchy3"/>
    <dgm:cxn modelId="{EA6E37A1-7CBA-45B1-8BEB-033ECCEE4871}" type="presOf" srcId="{AC9E4283-EA09-4B1D-83E7-C9108C525FE6}" destId="{F71DCF52-EFC4-4A4D-AE70-0399F9D17E69}" srcOrd="0" destOrd="0" presId="urn:microsoft.com/office/officeart/2005/8/layout/hierarchy3"/>
    <dgm:cxn modelId="{97C78DDA-7358-44AD-BBB2-95D0C981AF9F}" srcId="{CAE9081B-660D-4C05-BBD6-8857DA5352F1}" destId="{09146DFA-6145-44DA-ADCF-37028CA0D630}" srcOrd="0" destOrd="0" parTransId="{5821A739-C779-429C-9BC6-1E1D5DEED8B3}" sibTransId="{7AAD4C55-4456-45A8-83A8-05D80F2E15A4}"/>
    <dgm:cxn modelId="{0D96A715-6178-434F-92FE-949515404E3B}" type="presParOf" srcId="{CE388B68-A58E-4D5C-A36F-F75B4A64F4D2}" destId="{CB24D60A-8767-4822-9E3C-5C8076EFD800}" srcOrd="0" destOrd="0" presId="urn:microsoft.com/office/officeart/2005/8/layout/hierarchy3"/>
    <dgm:cxn modelId="{C6B27DAD-ACCB-47C9-BF0D-70933F5C1402}" type="presParOf" srcId="{CB24D60A-8767-4822-9E3C-5C8076EFD800}" destId="{2F2EAAEA-6315-4BF0-BACF-52EC04B07EE2}" srcOrd="0" destOrd="0" presId="urn:microsoft.com/office/officeart/2005/8/layout/hierarchy3"/>
    <dgm:cxn modelId="{C2EBB666-96B7-495A-8504-ACF3D07D7E08}" type="presParOf" srcId="{2F2EAAEA-6315-4BF0-BACF-52EC04B07EE2}" destId="{E3CD5645-0896-46E5-98CC-92DF9CBB7CC0}" srcOrd="0" destOrd="0" presId="urn:microsoft.com/office/officeart/2005/8/layout/hierarchy3"/>
    <dgm:cxn modelId="{AC684E0A-D652-47D0-B004-3D3389A6A1F6}" type="presParOf" srcId="{2F2EAAEA-6315-4BF0-BACF-52EC04B07EE2}" destId="{4A04A3A6-3813-477F-93B0-539F984327AD}" srcOrd="1" destOrd="0" presId="urn:microsoft.com/office/officeart/2005/8/layout/hierarchy3"/>
    <dgm:cxn modelId="{A88DAB2D-6959-407C-B7B6-960B753971D6}" type="presParOf" srcId="{CB24D60A-8767-4822-9E3C-5C8076EFD800}" destId="{3B486CF5-952E-46A3-B928-AB6C4252074A}" srcOrd="1" destOrd="0" presId="urn:microsoft.com/office/officeart/2005/8/layout/hierarchy3"/>
    <dgm:cxn modelId="{B6269BF8-07C9-4940-B90B-11979DCF7648}" type="presParOf" srcId="{3B486CF5-952E-46A3-B928-AB6C4252074A}" destId="{05F17595-2B70-4129-BB12-DB3DE72539DB}" srcOrd="0" destOrd="0" presId="urn:microsoft.com/office/officeart/2005/8/layout/hierarchy3"/>
    <dgm:cxn modelId="{77D021A0-6A88-42BD-AE3A-6F7EA1436578}" type="presParOf" srcId="{3B486CF5-952E-46A3-B928-AB6C4252074A}" destId="{F71DCF52-EFC4-4A4D-AE70-0399F9D17E69}" srcOrd="1" destOrd="0" presId="urn:microsoft.com/office/officeart/2005/8/layout/hierarchy3"/>
    <dgm:cxn modelId="{67191DE2-B5E6-4BF0-9D20-B0722AF405E2}" type="presParOf" srcId="{3B486CF5-952E-46A3-B928-AB6C4252074A}" destId="{A4CBE250-0EBF-4C51-BDE8-9DE2FCA422C5}" srcOrd="2" destOrd="0" presId="urn:microsoft.com/office/officeart/2005/8/layout/hierarchy3"/>
    <dgm:cxn modelId="{FD126894-A1B4-4A5E-85F7-E28287067E10}" type="presParOf" srcId="{3B486CF5-952E-46A3-B928-AB6C4252074A}" destId="{4D217B76-5ABB-4FFB-A4B5-208BDF30CF9B}" srcOrd="3" destOrd="0" presId="urn:microsoft.com/office/officeart/2005/8/layout/hierarchy3"/>
    <dgm:cxn modelId="{998146AF-874F-4263-835A-55C78867AD3B}" type="presParOf" srcId="{3B486CF5-952E-46A3-B928-AB6C4252074A}" destId="{AE4F0761-FB2F-4BC4-9012-F6219042A7AB}" srcOrd="4" destOrd="0" presId="urn:microsoft.com/office/officeart/2005/8/layout/hierarchy3"/>
    <dgm:cxn modelId="{EF984477-2541-4F64-98FF-BFD9BC6AF8F2}" type="presParOf" srcId="{3B486CF5-952E-46A3-B928-AB6C4252074A}" destId="{8A4F2D7F-24F7-4E93-A76D-337D55BC883A}"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9081B-660D-4C05-BBD6-8857DA5352F1}"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09146DFA-6145-44DA-ADCF-37028CA0D630}">
      <dgm:prSet phldrT="[Texte]" custT="1"/>
      <dgm:spPr/>
      <dgm:t>
        <a:bodyPr/>
        <a:lstStyle/>
        <a:p>
          <a:r>
            <a:rPr lang="fr-FR" sz="2000" dirty="0" smtClean="0">
              <a:latin typeface="Calibri Light" panose="020F0302020204030204" pitchFamily="34" charset="0"/>
            </a:rPr>
            <a:t>Adaptative </a:t>
          </a:r>
          <a:r>
            <a:rPr lang="fr-FR" sz="2000" dirty="0" err="1" smtClean="0">
              <a:latin typeface="Calibri Light" panose="020F0302020204030204" pitchFamily="34" charset="0"/>
            </a:rPr>
            <a:t>burden</a:t>
          </a:r>
          <a:r>
            <a:rPr lang="fr-FR" sz="2000" dirty="0" smtClean="0">
              <a:latin typeface="Calibri Light" panose="020F0302020204030204" pitchFamily="34" charset="0"/>
            </a:rPr>
            <a:t> test</a:t>
          </a:r>
          <a:endParaRPr lang="fr-FR" sz="2000" b="1" dirty="0">
            <a:latin typeface="Calibri Light" panose="020F0302020204030204" pitchFamily="34" charset="0"/>
          </a:endParaRPr>
        </a:p>
      </dgm:t>
    </dgm:pt>
    <dgm:pt modelId="{5821A739-C779-429C-9BC6-1E1D5DEED8B3}" type="parTrans" cxnId="{97C78DDA-7358-44AD-BBB2-95D0C981AF9F}">
      <dgm:prSet/>
      <dgm:spPr/>
      <dgm:t>
        <a:bodyPr/>
        <a:lstStyle/>
        <a:p>
          <a:endParaRPr lang="fr-FR">
            <a:latin typeface="Calibri Light" panose="020F0302020204030204" pitchFamily="34" charset="0"/>
          </a:endParaRPr>
        </a:p>
      </dgm:t>
    </dgm:pt>
    <dgm:pt modelId="{7AAD4C55-4456-45A8-83A8-05D80F2E15A4}" type="sibTrans" cxnId="{97C78DDA-7358-44AD-BBB2-95D0C981AF9F}">
      <dgm:prSet/>
      <dgm:spPr/>
      <dgm:t>
        <a:bodyPr/>
        <a:lstStyle/>
        <a:p>
          <a:endParaRPr lang="fr-FR">
            <a:latin typeface="Calibri Light" panose="020F0302020204030204" pitchFamily="34" charset="0"/>
          </a:endParaRPr>
        </a:p>
      </dgm:t>
    </dgm:pt>
    <dgm:pt modelId="{AC9E4283-EA09-4B1D-83E7-C9108C525FE6}">
      <dgm:prSet phldrT="[Texte]" custT="1"/>
      <dgm:spPr>
        <a:blipFill rotWithShape="0">
          <a:blip xmlns:r="http://schemas.openxmlformats.org/officeDocument/2006/relationships" r:embed="rId1"/>
          <a:stretch>
            <a:fillRect l="-1456" r="-971"/>
          </a:stretch>
        </a:blipFill>
      </dgm:spPr>
      <dgm:t>
        <a:bodyPr/>
        <a:lstStyle/>
        <a:p>
          <a:r>
            <a:rPr lang="fr-FR">
              <a:noFill/>
            </a:rPr>
            <a:t> </a:t>
          </a:r>
        </a:p>
      </dgm:t>
    </dgm:pt>
    <dgm:pt modelId="{5169F15F-0891-48A8-A735-48D1274AB8A7}" type="parTrans" cxnId="{BB5425B3-B712-466C-ABE7-61FC0A51E775}">
      <dgm:prSet/>
      <dgm:spPr/>
      <dgm:t>
        <a:bodyPr/>
        <a:lstStyle/>
        <a:p>
          <a:endParaRPr lang="fr-FR" sz="1000">
            <a:latin typeface="Calibri Light" panose="020F0302020204030204" pitchFamily="34" charset="0"/>
          </a:endParaRPr>
        </a:p>
      </dgm:t>
    </dgm:pt>
    <dgm:pt modelId="{16FC057F-8398-4213-BCD9-8DC2190D78FF}" type="sibTrans" cxnId="{BB5425B3-B712-466C-ABE7-61FC0A51E775}">
      <dgm:prSet/>
      <dgm:spPr/>
      <dgm:t>
        <a:bodyPr/>
        <a:lstStyle/>
        <a:p>
          <a:endParaRPr lang="fr-FR">
            <a:latin typeface="Calibri Light" panose="020F0302020204030204" pitchFamily="34" charset="0"/>
          </a:endParaRPr>
        </a:p>
      </dgm:t>
    </dgm:pt>
    <dgm:pt modelId="{50E8AD6E-E6F8-4714-A6D7-93FB863D5C72}">
      <dgm:prSet phldrT="[Texte]" custT="1"/>
      <dgm:spPr>
        <a:blipFill rotWithShape="0">
          <a:blip xmlns:r="http://schemas.openxmlformats.org/officeDocument/2006/relationships" r:embed="rId2"/>
          <a:stretch>
            <a:fillRect r="-980"/>
          </a:stretch>
        </a:blipFill>
      </dgm:spPr>
      <dgm:t>
        <a:bodyPr/>
        <a:lstStyle/>
        <a:p>
          <a:r>
            <a:rPr lang="fr-FR">
              <a:noFill/>
            </a:rPr>
            <a:t> </a:t>
          </a:r>
        </a:p>
      </dgm:t>
    </dgm:pt>
    <dgm:pt modelId="{A8ACA208-25E0-4BA6-AF72-AEF82936289B}" type="parTrans" cxnId="{E6A45476-94BC-4AA1-AB6B-F3C893F52407}">
      <dgm:prSet/>
      <dgm:spPr/>
      <dgm:t>
        <a:bodyPr/>
        <a:lstStyle/>
        <a:p>
          <a:endParaRPr lang="fr-FR">
            <a:latin typeface="Calibri Light" panose="020F0302020204030204" pitchFamily="34" charset="0"/>
          </a:endParaRPr>
        </a:p>
      </dgm:t>
    </dgm:pt>
    <dgm:pt modelId="{1BE5E3DC-7353-45CA-B926-34173A261250}" type="sibTrans" cxnId="{E6A45476-94BC-4AA1-AB6B-F3C893F52407}">
      <dgm:prSet/>
      <dgm:spPr/>
      <dgm:t>
        <a:bodyPr/>
        <a:lstStyle/>
        <a:p>
          <a:endParaRPr lang="fr-FR">
            <a:latin typeface="Calibri Light" panose="020F0302020204030204" pitchFamily="34" charset="0"/>
          </a:endParaRPr>
        </a:p>
      </dgm:t>
    </dgm:pt>
    <dgm:pt modelId="{6A16C99F-9D06-4C2F-A0AC-710258D97E50}">
      <dgm:prSet phldrT="[Texte]"/>
      <dgm:spPr/>
      <dgm:t>
        <a:bodyPr/>
        <a:lstStyle/>
        <a:p>
          <a:pPr>
            <a:spcAft>
              <a:spcPct val="35000"/>
            </a:spcAft>
          </a:pPr>
          <a:r>
            <a:rPr lang="en-GB"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Exemple</a:t>
          </a:r>
          <a:r>
            <a:rPr lang="en-GB"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 : KBAC</a:t>
          </a:r>
        </a:p>
        <a:p>
          <a:pPr>
            <a:spcAft>
              <a:spcPct val="35000"/>
            </a:spcAft>
          </a:pPr>
          <a:r>
            <a:rPr kumimoji="0" lang="en-US" altLang="fr-FR" b="0" i="0" u="none" strike="noStrike" cap="none" normalizeH="0" baseline="0" noProof="0" dirty="0" smtClean="0">
              <a:ln>
                <a:noFill/>
              </a:ln>
              <a:solidFill>
                <a:schemeClr val="tx1"/>
              </a:solidFill>
              <a:effectLst/>
              <a:latin typeface="Calibri Light" panose="020F0302020204030204" pitchFamily="34" charset="0"/>
            </a:rPr>
            <a:t>Les motifs de genotypes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identifiés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au sein de la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région</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génomique</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sont</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pondérés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par un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noyau</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de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densité</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hypergéométique</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“hypergeometric density kernel function”,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puis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a:t>
          </a:r>
          <a:r>
            <a:rPr kumimoji="0" lang="en-US" altLang="fr-FR" b="0" i="0" u="none" strike="noStrike" cap="none" normalizeH="0" baseline="0" noProof="0" dirty="0" err="1" smtClean="0">
              <a:ln>
                <a:noFill/>
              </a:ln>
              <a:solidFill>
                <a:schemeClr val="tx1"/>
              </a:solidFill>
              <a:effectLst/>
              <a:latin typeface="Calibri Light" panose="020F0302020204030204" pitchFamily="34" charset="0"/>
            </a:rPr>
            <a:t>comparés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 pour identifier des differences </a:t>
          </a:r>
          <a:r>
            <a:rPr kumimoji="0" lang="en-US" altLang="fr-FR" b="1" i="0" u="none" strike="noStrike" cap="none" normalizeH="0" baseline="0" noProof="0" dirty="0" smtClean="0">
              <a:ln>
                <a:noFill/>
              </a:ln>
              <a:solidFill>
                <a:schemeClr val="tx1"/>
              </a:solidFill>
              <a:effectLst/>
              <a:latin typeface="Calibri Light" panose="020F0302020204030204" pitchFamily="34" charset="0"/>
            </a:rPr>
            <a:t>entre </a:t>
          </a:r>
          <a:r>
            <a:rPr kumimoji="0" lang="en-US" altLang="fr-FR" b="1" i="0" u="none" strike="noStrike" cap="none" normalizeH="0" baseline="0" noProof="0" dirty="0" err="1" smtClean="0">
              <a:ln>
                <a:noFill/>
              </a:ln>
              <a:solidFill>
                <a:schemeClr val="tx1"/>
              </a:solidFill>
              <a:effectLst/>
              <a:latin typeface="Calibri Light" panose="020F0302020204030204" pitchFamily="34" charset="0"/>
            </a:rPr>
            <a:t>cas</a:t>
          </a:r>
          <a:r>
            <a:rPr kumimoji="0" lang="en-US" altLang="fr-FR" b="1" i="0" u="none" strike="noStrike" cap="none" normalizeH="0" baseline="0" noProof="0" dirty="0" smtClean="0">
              <a:ln>
                <a:noFill/>
              </a:ln>
              <a:solidFill>
                <a:schemeClr val="tx1"/>
              </a:solidFill>
              <a:effectLst/>
              <a:latin typeface="Calibri Light" panose="020F0302020204030204" pitchFamily="34" charset="0"/>
            </a:rPr>
            <a:t> et </a:t>
          </a:r>
          <a:r>
            <a:rPr kumimoji="0" lang="en-US" altLang="fr-FR" b="1" i="0" u="none" strike="noStrike" cap="none" normalizeH="0" baseline="0" noProof="0" dirty="0" err="1" smtClean="0">
              <a:ln>
                <a:noFill/>
              </a:ln>
              <a:solidFill>
                <a:schemeClr val="tx1"/>
              </a:solidFill>
              <a:effectLst/>
              <a:latin typeface="Calibri Light" panose="020F0302020204030204" pitchFamily="34" charset="0"/>
            </a:rPr>
            <a:t>témoins</a:t>
          </a:r>
          <a:r>
            <a:rPr kumimoji="0" lang="en-US" altLang="fr-FR" b="0" i="0" u="none" strike="noStrike" cap="none" normalizeH="0" baseline="0" noProof="0" dirty="0" smtClean="0">
              <a:ln>
                <a:noFill/>
              </a:ln>
              <a:solidFill>
                <a:schemeClr val="tx1"/>
              </a:solidFill>
              <a:effectLst/>
              <a:latin typeface="Calibri Light" panose="020F0302020204030204" pitchFamily="34" charset="0"/>
            </a:rPr>
            <a:t>.</a:t>
          </a:r>
          <a:r>
            <a:rPr lang="en-GB"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 </a:t>
          </a:r>
        </a:p>
        <a:p>
          <a:pPr>
            <a:spcAft>
              <a:spcPct val="35000"/>
            </a:spcAft>
          </a:pPr>
          <a:endParaRPr lang="en-GB"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a:p>
          <a:pPr>
            <a:spcAft>
              <a:spcPts val="1200"/>
            </a:spcAft>
          </a:pPr>
          <a:r>
            <a:rPr lang="fr-FR" dirty="0" smtClean="0">
              <a:latin typeface="Calibri Light" panose="020F0302020204030204" pitchFamily="34" charset="0"/>
            </a:rPr>
            <a:t>Les génotypes s</a:t>
          </a:r>
          <a:r>
            <a:rPr lang="en-US" noProof="0" dirty="0" err="1" smtClean="0">
              <a:latin typeface="Calibri Light" panose="020F0302020204030204" pitchFamily="34" charset="0"/>
            </a:rPr>
            <a:t>ont</a:t>
          </a:r>
          <a:r>
            <a:rPr lang="en-US" noProof="0" dirty="0" smtClean="0">
              <a:latin typeface="Calibri Light" panose="020F0302020204030204" pitchFamily="34" charset="0"/>
            </a:rPr>
            <a:t> </a:t>
          </a:r>
          <a:r>
            <a:rPr lang="en-US" noProof="0" dirty="0" err="1" smtClean="0">
              <a:latin typeface="Calibri Light" panose="020F0302020204030204" pitchFamily="34" charset="0"/>
            </a:rPr>
            <a:t>recodés</a:t>
          </a:r>
          <a:r>
            <a:rPr lang="en-US" noProof="0" dirty="0" smtClean="0">
              <a:latin typeface="Calibri Light" panose="020F0302020204030204" pitchFamily="34" charset="0"/>
            </a:rPr>
            <a:t> en m </a:t>
          </a:r>
          <a:r>
            <a:rPr lang="en-US" noProof="0" dirty="0" smtClean="0">
              <a:latin typeface="Calibri Light" panose="020F0302020204030204" pitchFamily="34" charset="0"/>
            </a:rPr>
            <a:t>motifs </a:t>
          </a:r>
          <a:r>
            <a:rPr lang="en-GB" i="1" dirty="0" smtClean="0">
              <a:latin typeface="Calibri Light" panose="020F0302020204030204" pitchFamily="34" charset="0"/>
            </a:rPr>
            <a:t>P</a:t>
          </a:r>
          <a:r>
            <a:rPr lang="en-GB" i="1" baseline="-25000" dirty="0" smtClean="0">
              <a:latin typeface="Calibri Light" panose="020F0302020204030204" pitchFamily="34" charset="0"/>
            </a:rPr>
            <a:t>m  </a:t>
          </a:r>
          <a:endParaRPr lang="en-GB" b="1" i="1" dirty="0" smtClean="0">
            <a:latin typeface="Calibri Light" panose="020F0302020204030204" pitchFamily="34" charset="0"/>
          </a:endParaRPr>
        </a:p>
        <a:p>
          <a:pPr>
            <a:spcAft>
              <a:spcPts val="1200"/>
            </a:spcAft>
          </a:pPr>
          <a:r>
            <a:rPr lang="en-GB" b="1" i="1" dirty="0" smtClean="0">
              <a:latin typeface="Calibri Light" panose="020F0302020204030204" pitchFamily="34" charset="0"/>
            </a:rPr>
            <a:t>f</a:t>
          </a:r>
          <a:r>
            <a:rPr lang="en-GB" b="1" dirty="0" smtClean="0">
              <a:latin typeface="Calibri Light" panose="020F0302020204030204" pitchFamily="34" charset="0"/>
            </a:rPr>
            <a:t>(</a:t>
          </a:r>
          <a:r>
            <a:rPr lang="en-GB" b="1" i="1" dirty="0" err="1" smtClean="0">
              <a:latin typeface="Calibri Light" panose="020F0302020204030204" pitchFamily="34" charset="0"/>
            </a:rPr>
            <a:t>G</a:t>
          </a:r>
          <a:r>
            <a:rPr lang="en-GB" b="1" i="1" baseline="-25000" dirty="0" err="1" smtClean="0">
              <a:latin typeface="Calibri Light" panose="020F0302020204030204" pitchFamily="34" charset="0"/>
            </a:rPr>
            <a:t>i</a:t>
          </a:r>
          <a:r>
            <a:rPr lang="en-GB" b="1" dirty="0" smtClean="0">
              <a:latin typeface="Calibri Light" panose="020F0302020204030204" pitchFamily="34" charset="0"/>
            </a:rPr>
            <a:t>) = </a:t>
          </a:r>
          <a:r>
            <a:rPr lang="en-GB" b="1" i="1" dirty="0" smtClean="0">
              <a:latin typeface="Calibri Light" panose="020F0302020204030204" pitchFamily="34" charset="0"/>
            </a:rPr>
            <a:t>γ K</a:t>
          </a:r>
          <a:r>
            <a:rPr lang="en-GB" b="1" i="1" baseline="-25000" dirty="0" smtClean="0">
              <a:latin typeface="Calibri Light" panose="020F0302020204030204" pitchFamily="34" charset="0"/>
            </a:rPr>
            <a:t>m</a:t>
          </a:r>
          <a:endParaRPr lang="en-GB" b="1" i="1" dirty="0" smtClean="0">
            <a:latin typeface="Calibri Light" panose="020F0302020204030204" pitchFamily="34" charset="0"/>
          </a:endParaRPr>
        </a:p>
        <a:p>
          <a:pPr>
            <a:spcAft>
              <a:spcPct val="35000"/>
            </a:spcAft>
          </a:pPr>
          <a:r>
            <a:rPr lang="en-GB" i="1" dirty="0" smtClean="0">
              <a:latin typeface="Calibri Light" panose="020F0302020204030204" pitchFamily="34" charset="0"/>
            </a:rPr>
            <a:t>K</a:t>
          </a:r>
          <a:r>
            <a:rPr lang="en-GB" i="1" baseline="-25000" dirty="0" smtClean="0">
              <a:latin typeface="Calibri Light" panose="020F0302020204030204" pitchFamily="34" charset="0"/>
            </a:rPr>
            <a:t>m</a:t>
          </a:r>
          <a:r>
            <a:rPr lang="en-GB" i="1" dirty="0" smtClean="0">
              <a:latin typeface="Calibri Light" panose="020F0302020204030204" pitchFamily="34" charset="0"/>
            </a:rPr>
            <a:t> :</a:t>
          </a:r>
          <a:r>
            <a:rPr lang="en-GB" dirty="0" smtClean="0">
              <a:latin typeface="Calibri Light" panose="020F0302020204030204" pitchFamily="34" charset="0"/>
            </a:rPr>
            <a:t> </a:t>
          </a:r>
          <a:r>
            <a:rPr lang="en-GB" dirty="0" err="1" smtClean="0">
              <a:latin typeface="Calibri Light" panose="020F0302020204030204" pitchFamily="34" charset="0"/>
            </a:rPr>
            <a:t>noyau</a:t>
          </a:r>
          <a:r>
            <a:rPr lang="en-GB" dirty="0" smtClean="0">
              <a:latin typeface="Calibri Light" panose="020F0302020204030204" pitchFamily="34" charset="0"/>
            </a:rPr>
            <a:t> </a:t>
          </a:r>
          <a:r>
            <a:rPr lang="en-GB" dirty="0" err="1" smtClean="0">
              <a:latin typeface="Calibri Light" panose="020F0302020204030204" pitchFamily="34" charset="0"/>
            </a:rPr>
            <a:t>défini</a:t>
          </a:r>
          <a:r>
            <a:rPr lang="en-GB" dirty="0" smtClean="0">
              <a:latin typeface="Calibri Light" panose="020F0302020204030204" pitchFamily="34" charset="0"/>
            </a:rPr>
            <a:t> pour </a:t>
          </a:r>
          <a:r>
            <a:rPr lang="en-GB" dirty="0" smtClean="0">
              <a:latin typeface="Calibri Light" panose="020F0302020204030204" pitchFamily="34" charset="0"/>
            </a:rPr>
            <a:t>le </a:t>
          </a:r>
          <a:r>
            <a:rPr lang="en-GB" b="1" dirty="0" smtClean="0">
              <a:latin typeface="Calibri Light" panose="020F0302020204030204" pitchFamily="34" charset="0"/>
            </a:rPr>
            <a:t>pattern</a:t>
          </a:r>
          <a:r>
            <a:rPr lang="en-GB" dirty="0" smtClean="0">
              <a:latin typeface="Calibri Light" panose="020F0302020204030204" pitchFamily="34" charset="0"/>
            </a:rPr>
            <a:t> </a:t>
          </a:r>
          <a:r>
            <a:rPr lang="en-GB" i="1" dirty="0" smtClean="0">
              <a:latin typeface="Calibri Light" panose="020F0302020204030204" pitchFamily="34" charset="0"/>
            </a:rPr>
            <a:t>P</a:t>
          </a:r>
          <a:r>
            <a:rPr lang="en-GB" i="1" baseline="-25000" dirty="0" smtClean="0">
              <a:latin typeface="Calibri Light" panose="020F0302020204030204" pitchFamily="34" charset="0"/>
            </a:rPr>
            <a:t>m</a:t>
          </a:r>
          <a:r>
            <a:rPr lang="en-GB" i="1" dirty="0" smtClean="0">
              <a:latin typeface="Calibri Light" panose="020F0302020204030204" pitchFamily="34" charset="0"/>
            </a:rPr>
            <a:t>. </a:t>
          </a:r>
          <a:endParaRPr lang="en-GB" i="1" dirty="0" smtClean="0">
            <a:latin typeface="Calibri Light" panose="020F0302020204030204" pitchFamily="34" charset="0"/>
          </a:endParaRPr>
        </a:p>
        <a:p>
          <a:pPr>
            <a:spcAft>
              <a:spcPct val="35000"/>
            </a:spcAft>
          </a:pPr>
          <a:r>
            <a:rPr lang="en-GB" i="1" dirty="0" smtClean="0">
              <a:latin typeface="Calibri Light" panose="020F0302020204030204" pitchFamily="34" charset="0"/>
            </a:rPr>
            <a:t>Ex. </a:t>
          </a:r>
          <a:r>
            <a:rPr lang="en-GB" i="0" dirty="0" smtClean="0">
              <a:latin typeface="Calibri Light" panose="020F0302020204030204" pitchFamily="34" charset="0"/>
            </a:rPr>
            <a:t>pour </a:t>
          </a:r>
          <a:r>
            <a:rPr lang="en-GB" i="0" dirty="0" smtClean="0">
              <a:latin typeface="Calibri Light" panose="020F0302020204030204" pitchFamily="34" charset="0"/>
            </a:rPr>
            <a:t>un phenotype </a:t>
          </a:r>
          <a:r>
            <a:rPr lang="en-GB" i="0" dirty="0" err="1" smtClean="0">
              <a:latin typeface="Calibri Light" panose="020F0302020204030204" pitchFamily="34" charset="0"/>
            </a:rPr>
            <a:t>dichotomique</a:t>
          </a:r>
          <a:r>
            <a:rPr lang="en-GB" i="0" dirty="0" smtClean="0">
              <a:latin typeface="Calibri Light" panose="020F0302020204030204" pitchFamily="34" charset="0"/>
            </a:rPr>
            <a:t>, un </a:t>
          </a:r>
          <a:r>
            <a:rPr lang="en-GB" i="0" dirty="0" err="1" smtClean="0">
              <a:latin typeface="Calibri Light" panose="020F0302020204030204" pitchFamily="34" charset="0"/>
            </a:rPr>
            <a:t>noyau</a:t>
          </a:r>
          <a:r>
            <a:rPr lang="en-GB" i="0" dirty="0" smtClean="0">
              <a:latin typeface="Calibri Light" panose="020F0302020204030204" pitchFamily="34" charset="0"/>
            </a:rPr>
            <a:t>  </a:t>
          </a:r>
          <a:r>
            <a:rPr lang="en-GB" dirty="0" err="1" smtClean="0">
              <a:latin typeface="Calibri Light" panose="020F0302020204030204" pitchFamily="34" charset="0"/>
            </a:rPr>
            <a:t>hypergeometrique</a:t>
          </a:r>
          <a:r>
            <a:rPr lang="en-GB" dirty="0" smtClean="0">
              <a:latin typeface="Calibri Light" panose="020F0302020204030204" pitchFamily="34" charset="0"/>
            </a:rPr>
            <a:t> </a:t>
          </a:r>
          <a:r>
            <a:rPr lang="en-GB" dirty="0" err="1" smtClean="0">
              <a:latin typeface="Calibri Light" panose="020F0302020204030204" pitchFamily="34" charset="0"/>
            </a:rPr>
            <a:t>est</a:t>
          </a:r>
          <a:r>
            <a:rPr lang="en-GB" dirty="0" smtClean="0">
              <a:latin typeface="Calibri Light" panose="020F0302020204030204" pitchFamily="34" charset="0"/>
            </a:rPr>
            <a:t> </a:t>
          </a:r>
          <a:r>
            <a:rPr lang="en-GB" dirty="0" err="1" smtClean="0">
              <a:latin typeface="Calibri Light" panose="020F0302020204030204" pitchFamily="34" charset="0"/>
            </a:rPr>
            <a:t>donc</a:t>
          </a:r>
          <a:r>
            <a:rPr lang="en-GB" dirty="0" smtClean="0">
              <a:latin typeface="Calibri Light" panose="020F0302020204030204" pitchFamily="34" charset="0"/>
            </a:rPr>
            <a:t> </a:t>
          </a:r>
          <a:r>
            <a:rPr lang="en-GB" dirty="0" err="1" smtClean="0">
              <a:latin typeface="Calibri Light" panose="020F0302020204030204" pitchFamily="34" charset="0"/>
            </a:rPr>
            <a:t>approprié</a:t>
          </a:r>
          <a:endParaRPr lang="fr-FR" dirty="0" smtClean="0">
            <a:latin typeface="Calibri Light" panose="020F0302020204030204" pitchFamily="34" charset="0"/>
          </a:endParaRPr>
        </a:p>
      </dgm:t>
    </dgm:pt>
    <dgm:pt modelId="{0D5A4B9B-3FEC-467B-B509-BA1E0A2DE63D}" type="parTrans" cxnId="{3EB1FDF2-D831-4E7B-809E-8B26C2BBC86D}">
      <dgm:prSet/>
      <dgm:spPr/>
      <dgm:t>
        <a:bodyPr/>
        <a:lstStyle/>
        <a:p>
          <a:endParaRPr lang="fr-FR"/>
        </a:p>
      </dgm:t>
    </dgm:pt>
    <dgm:pt modelId="{67433FEE-4E74-4F11-A46A-7BD9F7855BFC}" type="sibTrans" cxnId="{3EB1FDF2-D831-4E7B-809E-8B26C2BBC86D}">
      <dgm:prSet/>
      <dgm:spPr/>
      <dgm:t>
        <a:bodyPr/>
        <a:lstStyle/>
        <a:p>
          <a:endParaRPr lang="fr-FR"/>
        </a:p>
      </dgm:t>
    </dgm:pt>
    <dgm:pt modelId="{CE388B68-A58E-4D5C-A36F-F75B4A64F4D2}" type="pres">
      <dgm:prSet presAssocID="{CAE9081B-660D-4C05-BBD6-8857DA5352F1}" presName="diagram" presStyleCnt="0">
        <dgm:presLayoutVars>
          <dgm:chPref val="1"/>
          <dgm:dir/>
          <dgm:animOne val="branch"/>
          <dgm:animLvl val="lvl"/>
          <dgm:resizeHandles/>
        </dgm:presLayoutVars>
      </dgm:prSet>
      <dgm:spPr/>
      <dgm:t>
        <a:bodyPr/>
        <a:lstStyle/>
        <a:p>
          <a:endParaRPr lang="fr-FR"/>
        </a:p>
      </dgm:t>
    </dgm:pt>
    <dgm:pt modelId="{CB24D60A-8767-4822-9E3C-5C8076EFD800}" type="pres">
      <dgm:prSet presAssocID="{09146DFA-6145-44DA-ADCF-37028CA0D630}" presName="root" presStyleCnt="0"/>
      <dgm:spPr/>
    </dgm:pt>
    <dgm:pt modelId="{2F2EAAEA-6315-4BF0-BACF-52EC04B07EE2}" type="pres">
      <dgm:prSet presAssocID="{09146DFA-6145-44DA-ADCF-37028CA0D630}" presName="rootComposite" presStyleCnt="0"/>
      <dgm:spPr/>
    </dgm:pt>
    <dgm:pt modelId="{E3CD5645-0896-46E5-98CC-92DF9CBB7CC0}" type="pres">
      <dgm:prSet presAssocID="{09146DFA-6145-44DA-ADCF-37028CA0D630}" presName="rootText" presStyleLbl="node1" presStyleIdx="0" presStyleCnt="1" custScaleX="253155" custScaleY="124806" custLinFactNeighborX="2417" custLinFactNeighborY="-9356"/>
      <dgm:spPr/>
      <dgm:t>
        <a:bodyPr/>
        <a:lstStyle/>
        <a:p>
          <a:endParaRPr lang="fr-FR"/>
        </a:p>
      </dgm:t>
    </dgm:pt>
    <dgm:pt modelId="{4A04A3A6-3813-477F-93B0-539F984327AD}" type="pres">
      <dgm:prSet presAssocID="{09146DFA-6145-44DA-ADCF-37028CA0D630}" presName="rootConnector" presStyleLbl="node1" presStyleIdx="0" presStyleCnt="1"/>
      <dgm:spPr/>
      <dgm:t>
        <a:bodyPr/>
        <a:lstStyle/>
        <a:p>
          <a:endParaRPr lang="fr-FR"/>
        </a:p>
      </dgm:t>
    </dgm:pt>
    <dgm:pt modelId="{3B486CF5-952E-46A3-B928-AB6C4252074A}" type="pres">
      <dgm:prSet presAssocID="{09146DFA-6145-44DA-ADCF-37028CA0D630}" presName="childShape" presStyleCnt="0"/>
      <dgm:spPr/>
    </dgm:pt>
    <dgm:pt modelId="{05F17595-2B70-4129-BB12-DB3DE72539DB}" type="pres">
      <dgm:prSet presAssocID="{5169F15F-0891-48A8-A735-48D1274AB8A7}" presName="Name13" presStyleLbl="parChTrans1D2" presStyleIdx="0" presStyleCnt="3"/>
      <dgm:spPr/>
      <dgm:t>
        <a:bodyPr/>
        <a:lstStyle/>
        <a:p>
          <a:endParaRPr lang="fr-FR"/>
        </a:p>
      </dgm:t>
    </dgm:pt>
    <dgm:pt modelId="{F71DCF52-EFC4-4A4D-AE70-0399F9D17E69}" type="pres">
      <dgm:prSet presAssocID="{AC9E4283-EA09-4B1D-83E7-C9108C525FE6}" presName="childText" presStyleLbl="bgAcc1" presStyleIdx="0" presStyleCnt="3" custScaleX="282074" custScaleY="134554" custLinFactNeighborX="-4232" custLinFactNeighborY="-15465">
        <dgm:presLayoutVars>
          <dgm:bulletEnabled val="1"/>
        </dgm:presLayoutVars>
      </dgm:prSet>
      <dgm:spPr/>
      <dgm:t>
        <a:bodyPr/>
        <a:lstStyle/>
        <a:p>
          <a:endParaRPr lang="fr-FR"/>
        </a:p>
      </dgm:t>
    </dgm:pt>
    <dgm:pt modelId="{A4CBE250-0EBF-4C51-BDE8-9DE2FCA422C5}" type="pres">
      <dgm:prSet presAssocID="{0D5A4B9B-3FEC-467B-B509-BA1E0A2DE63D}" presName="Name13" presStyleLbl="parChTrans1D2" presStyleIdx="1" presStyleCnt="3"/>
      <dgm:spPr/>
      <dgm:t>
        <a:bodyPr/>
        <a:lstStyle/>
        <a:p>
          <a:endParaRPr lang="fr-FR"/>
        </a:p>
      </dgm:t>
    </dgm:pt>
    <dgm:pt modelId="{4D217B76-5ABB-4FFB-A4B5-208BDF30CF9B}" type="pres">
      <dgm:prSet presAssocID="{6A16C99F-9D06-4C2F-A0AC-710258D97E50}" presName="childText" presStyleLbl="bgAcc1" presStyleIdx="1" presStyleCnt="3" custScaleX="282074" custScaleY="494651" custLinFactNeighborX="-4232" custLinFactNeighborY="-24340">
        <dgm:presLayoutVars>
          <dgm:bulletEnabled val="1"/>
        </dgm:presLayoutVars>
      </dgm:prSet>
      <dgm:spPr/>
      <dgm:t>
        <a:bodyPr/>
        <a:lstStyle/>
        <a:p>
          <a:endParaRPr lang="fr-FR"/>
        </a:p>
      </dgm:t>
    </dgm:pt>
    <dgm:pt modelId="{AE4F0761-FB2F-4BC4-9012-F6219042A7AB}" type="pres">
      <dgm:prSet presAssocID="{A8ACA208-25E0-4BA6-AF72-AEF82936289B}" presName="Name13" presStyleLbl="parChTrans1D2" presStyleIdx="2" presStyleCnt="3"/>
      <dgm:spPr/>
      <dgm:t>
        <a:bodyPr/>
        <a:lstStyle/>
        <a:p>
          <a:endParaRPr lang="fr-FR"/>
        </a:p>
      </dgm:t>
    </dgm:pt>
    <dgm:pt modelId="{8A4F2D7F-24F7-4E93-A76D-337D55BC883A}" type="pres">
      <dgm:prSet presAssocID="{50E8AD6E-E6F8-4714-A6D7-93FB863D5C72}" presName="childText" presStyleLbl="bgAcc1" presStyleIdx="2" presStyleCnt="3" custScaleX="279185" custScaleY="324070" custLinFactNeighborX="-692" custLinFactNeighborY="-33666">
        <dgm:presLayoutVars>
          <dgm:bulletEnabled val="1"/>
        </dgm:presLayoutVars>
      </dgm:prSet>
      <dgm:spPr/>
      <dgm:t>
        <a:bodyPr/>
        <a:lstStyle/>
        <a:p>
          <a:endParaRPr lang="fr-FR"/>
        </a:p>
      </dgm:t>
    </dgm:pt>
  </dgm:ptLst>
  <dgm:cxnLst>
    <dgm:cxn modelId="{18236C38-CC4D-46ED-B186-435BDEB3AAD4}" type="presOf" srcId="{A8ACA208-25E0-4BA6-AF72-AEF82936289B}" destId="{AE4F0761-FB2F-4BC4-9012-F6219042A7AB}" srcOrd="0" destOrd="0" presId="urn:microsoft.com/office/officeart/2005/8/layout/hierarchy3"/>
    <dgm:cxn modelId="{6E58C56D-02E9-43D3-A8FD-A59FDD6675A6}" type="presOf" srcId="{50E8AD6E-E6F8-4714-A6D7-93FB863D5C72}" destId="{8A4F2D7F-24F7-4E93-A76D-337D55BC883A}" srcOrd="0" destOrd="0" presId="urn:microsoft.com/office/officeart/2005/8/layout/hierarchy3"/>
    <dgm:cxn modelId="{42DC6720-2997-4A5A-8F46-2C3D1EDB5673}" type="presOf" srcId="{09146DFA-6145-44DA-ADCF-37028CA0D630}" destId="{E3CD5645-0896-46E5-98CC-92DF9CBB7CC0}" srcOrd="0" destOrd="0" presId="urn:microsoft.com/office/officeart/2005/8/layout/hierarchy3"/>
    <dgm:cxn modelId="{E6A45476-94BC-4AA1-AB6B-F3C893F52407}" srcId="{09146DFA-6145-44DA-ADCF-37028CA0D630}" destId="{50E8AD6E-E6F8-4714-A6D7-93FB863D5C72}" srcOrd="2" destOrd="0" parTransId="{A8ACA208-25E0-4BA6-AF72-AEF82936289B}" sibTransId="{1BE5E3DC-7353-45CA-B926-34173A261250}"/>
    <dgm:cxn modelId="{BB5425B3-B712-466C-ABE7-61FC0A51E775}" srcId="{09146DFA-6145-44DA-ADCF-37028CA0D630}" destId="{AC9E4283-EA09-4B1D-83E7-C9108C525FE6}" srcOrd="0" destOrd="0" parTransId="{5169F15F-0891-48A8-A735-48D1274AB8A7}" sibTransId="{16FC057F-8398-4213-BCD9-8DC2190D78FF}"/>
    <dgm:cxn modelId="{6A7A99DD-05A2-48E9-97B1-A5E0CDBA791A}" type="presOf" srcId="{09146DFA-6145-44DA-ADCF-37028CA0D630}" destId="{4A04A3A6-3813-477F-93B0-539F984327AD}" srcOrd="1" destOrd="0" presId="urn:microsoft.com/office/officeart/2005/8/layout/hierarchy3"/>
    <dgm:cxn modelId="{FBF63602-0F74-470C-AC64-D24468A71CB3}" type="presOf" srcId="{6A16C99F-9D06-4C2F-A0AC-710258D97E50}" destId="{4D217B76-5ABB-4FFB-A4B5-208BDF30CF9B}" srcOrd="0" destOrd="0" presId="urn:microsoft.com/office/officeart/2005/8/layout/hierarchy3"/>
    <dgm:cxn modelId="{3EB1FDF2-D831-4E7B-809E-8B26C2BBC86D}" srcId="{09146DFA-6145-44DA-ADCF-37028CA0D630}" destId="{6A16C99F-9D06-4C2F-A0AC-710258D97E50}" srcOrd="1" destOrd="0" parTransId="{0D5A4B9B-3FEC-467B-B509-BA1E0A2DE63D}" sibTransId="{67433FEE-4E74-4F11-A46A-7BD9F7855BFC}"/>
    <dgm:cxn modelId="{4EE51D65-BEE2-44B6-B670-9815C5EF1A6A}" type="presOf" srcId="{CAE9081B-660D-4C05-BBD6-8857DA5352F1}" destId="{CE388B68-A58E-4D5C-A36F-F75B4A64F4D2}" srcOrd="0" destOrd="0" presId="urn:microsoft.com/office/officeart/2005/8/layout/hierarchy3"/>
    <dgm:cxn modelId="{7AB4951D-6713-462F-8875-E259B7A14DC2}" type="presOf" srcId="{0D5A4B9B-3FEC-467B-B509-BA1E0A2DE63D}" destId="{A4CBE250-0EBF-4C51-BDE8-9DE2FCA422C5}" srcOrd="0" destOrd="0" presId="urn:microsoft.com/office/officeart/2005/8/layout/hierarchy3"/>
    <dgm:cxn modelId="{2D5A2C25-13FA-4A73-AC2E-8DF8FDC09018}" type="presOf" srcId="{5169F15F-0891-48A8-A735-48D1274AB8A7}" destId="{05F17595-2B70-4129-BB12-DB3DE72539DB}" srcOrd="0" destOrd="0" presId="urn:microsoft.com/office/officeart/2005/8/layout/hierarchy3"/>
    <dgm:cxn modelId="{EA6E37A1-7CBA-45B1-8BEB-033ECCEE4871}" type="presOf" srcId="{AC9E4283-EA09-4B1D-83E7-C9108C525FE6}" destId="{F71DCF52-EFC4-4A4D-AE70-0399F9D17E69}" srcOrd="0" destOrd="0" presId="urn:microsoft.com/office/officeart/2005/8/layout/hierarchy3"/>
    <dgm:cxn modelId="{97C78DDA-7358-44AD-BBB2-95D0C981AF9F}" srcId="{CAE9081B-660D-4C05-BBD6-8857DA5352F1}" destId="{09146DFA-6145-44DA-ADCF-37028CA0D630}" srcOrd="0" destOrd="0" parTransId="{5821A739-C779-429C-9BC6-1E1D5DEED8B3}" sibTransId="{7AAD4C55-4456-45A8-83A8-05D80F2E15A4}"/>
    <dgm:cxn modelId="{0D96A715-6178-434F-92FE-949515404E3B}" type="presParOf" srcId="{CE388B68-A58E-4D5C-A36F-F75B4A64F4D2}" destId="{CB24D60A-8767-4822-9E3C-5C8076EFD800}" srcOrd="0" destOrd="0" presId="urn:microsoft.com/office/officeart/2005/8/layout/hierarchy3"/>
    <dgm:cxn modelId="{C6B27DAD-ACCB-47C9-BF0D-70933F5C1402}" type="presParOf" srcId="{CB24D60A-8767-4822-9E3C-5C8076EFD800}" destId="{2F2EAAEA-6315-4BF0-BACF-52EC04B07EE2}" srcOrd="0" destOrd="0" presId="urn:microsoft.com/office/officeart/2005/8/layout/hierarchy3"/>
    <dgm:cxn modelId="{C2EBB666-96B7-495A-8504-ACF3D07D7E08}" type="presParOf" srcId="{2F2EAAEA-6315-4BF0-BACF-52EC04B07EE2}" destId="{E3CD5645-0896-46E5-98CC-92DF9CBB7CC0}" srcOrd="0" destOrd="0" presId="urn:microsoft.com/office/officeart/2005/8/layout/hierarchy3"/>
    <dgm:cxn modelId="{AC684E0A-D652-47D0-B004-3D3389A6A1F6}" type="presParOf" srcId="{2F2EAAEA-6315-4BF0-BACF-52EC04B07EE2}" destId="{4A04A3A6-3813-477F-93B0-539F984327AD}" srcOrd="1" destOrd="0" presId="urn:microsoft.com/office/officeart/2005/8/layout/hierarchy3"/>
    <dgm:cxn modelId="{A88DAB2D-6959-407C-B7B6-960B753971D6}" type="presParOf" srcId="{CB24D60A-8767-4822-9E3C-5C8076EFD800}" destId="{3B486CF5-952E-46A3-B928-AB6C4252074A}" srcOrd="1" destOrd="0" presId="urn:microsoft.com/office/officeart/2005/8/layout/hierarchy3"/>
    <dgm:cxn modelId="{B6269BF8-07C9-4940-B90B-11979DCF7648}" type="presParOf" srcId="{3B486CF5-952E-46A3-B928-AB6C4252074A}" destId="{05F17595-2B70-4129-BB12-DB3DE72539DB}" srcOrd="0" destOrd="0" presId="urn:microsoft.com/office/officeart/2005/8/layout/hierarchy3"/>
    <dgm:cxn modelId="{77D021A0-6A88-42BD-AE3A-6F7EA1436578}" type="presParOf" srcId="{3B486CF5-952E-46A3-B928-AB6C4252074A}" destId="{F71DCF52-EFC4-4A4D-AE70-0399F9D17E69}" srcOrd="1" destOrd="0" presId="urn:microsoft.com/office/officeart/2005/8/layout/hierarchy3"/>
    <dgm:cxn modelId="{67191DE2-B5E6-4BF0-9D20-B0722AF405E2}" type="presParOf" srcId="{3B486CF5-952E-46A3-B928-AB6C4252074A}" destId="{A4CBE250-0EBF-4C51-BDE8-9DE2FCA422C5}" srcOrd="2" destOrd="0" presId="urn:microsoft.com/office/officeart/2005/8/layout/hierarchy3"/>
    <dgm:cxn modelId="{FD126894-A1B4-4A5E-85F7-E28287067E10}" type="presParOf" srcId="{3B486CF5-952E-46A3-B928-AB6C4252074A}" destId="{4D217B76-5ABB-4FFB-A4B5-208BDF30CF9B}" srcOrd="3" destOrd="0" presId="urn:microsoft.com/office/officeart/2005/8/layout/hierarchy3"/>
    <dgm:cxn modelId="{998146AF-874F-4263-835A-55C78867AD3B}" type="presParOf" srcId="{3B486CF5-952E-46A3-B928-AB6C4252074A}" destId="{AE4F0761-FB2F-4BC4-9012-F6219042A7AB}" srcOrd="4" destOrd="0" presId="urn:microsoft.com/office/officeart/2005/8/layout/hierarchy3"/>
    <dgm:cxn modelId="{EF984477-2541-4F64-98FF-BFD9BC6AF8F2}" type="presParOf" srcId="{3B486CF5-952E-46A3-B928-AB6C4252074A}" destId="{8A4F2D7F-24F7-4E93-A76D-337D55BC883A}"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D5645-0896-46E5-98CC-92DF9CBB7CC0}">
      <dsp:nvSpPr>
        <dsp:cNvPr id="0" name=""/>
        <dsp:cNvSpPr/>
      </dsp:nvSpPr>
      <dsp:spPr>
        <a:xfrm>
          <a:off x="29322" y="0"/>
          <a:ext cx="2800884" cy="6904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fr-FR" sz="2000" kern="1200" dirty="0" smtClean="0">
              <a:latin typeface="Calibri Light" panose="020F0302020204030204" pitchFamily="34" charset="0"/>
            </a:rPr>
            <a:t>Adaptative </a:t>
          </a:r>
          <a:r>
            <a:rPr lang="fr-FR" sz="2000" kern="1200" dirty="0" err="1" smtClean="0">
              <a:latin typeface="Calibri Light" panose="020F0302020204030204" pitchFamily="34" charset="0"/>
            </a:rPr>
            <a:t>burden</a:t>
          </a:r>
          <a:r>
            <a:rPr lang="fr-FR" sz="2000" kern="1200" dirty="0" smtClean="0">
              <a:latin typeface="Calibri Light" panose="020F0302020204030204" pitchFamily="34" charset="0"/>
            </a:rPr>
            <a:t> test</a:t>
          </a:r>
          <a:endParaRPr lang="fr-FR" sz="2000" b="1" kern="1200" dirty="0">
            <a:latin typeface="Calibri Light" panose="020F0302020204030204" pitchFamily="34" charset="0"/>
          </a:endParaRPr>
        </a:p>
      </dsp:txBody>
      <dsp:txXfrm>
        <a:off x="49544" y="20222"/>
        <a:ext cx="2760440" cy="649977"/>
      </dsp:txXfrm>
    </dsp:sp>
    <dsp:sp modelId="{05F17595-2B70-4129-BB12-DB3DE72539DB}">
      <dsp:nvSpPr>
        <dsp:cNvPr id="0" name=""/>
        <dsp:cNvSpPr/>
      </dsp:nvSpPr>
      <dsp:spPr>
        <a:xfrm>
          <a:off x="309410" y="690421"/>
          <a:ext cx="215888" cy="428928"/>
        </a:xfrm>
        <a:custGeom>
          <a:avLst/>
          <a:gdLst/>
          <a:ahLst/>
          <a:cxnLst/>
          <a:rect l="0" t="0" r="0" b="0"/>
          <a:pathLst>
            <a:path>
              <a:moveTo>
                <a:pt x="0" y="0"/>
              </a:moveTo>
              <a:lnTo>
                <a:pt x="0" y="428928"/>
              </a:lnTo>
              <a:lnTo>
                <a:pt x="215888" y="4289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1DCF52-EFC4-4A4D-AE70-0399F9D17E69}">
      <dsp:nvSpPr>
        <dsp:cNvPr id="0" name=""/>
        <dsp:cNvSpPr/>
      </dsp:nvSpPr>
      <dsp:spPr>
        <a:xfrm>
          <a:off x="525299" y="747176"/>
          <a:ext cx="2496673" cy="7443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GB" sz="1000" kern="1200" dirty="0" smtClean="0">
              <a:latin typeface="Calibri Light" panose="020F0302020204030204" pitchFamily="34" charset="0"/>
            </a:rPr>
            <a:t>L’effet </a:t>
          </a:r>
          <a:r>
            <a:rPr lang="en-GB" sz="1000" kern="1200" dirty="0" err="1" smtClean="0">
              <a:latin typeface="Calibri Light" panose="020F0302020204030204" pitchFamily="34" charset="0"/>
            </a:rPr>
            <a:t>cumulatif</a:t>
          </a:r>
          <a:r>
            <a:rPr lang="en-GB" sz="1000" kern="1200" dirty="0" smtClean="0">
              <a:latin typeface="Calibri Light" panose="020F0302020204030204" pitchFamily="34" charset="0"/>
            </a:rPr>
            <a:t> des variants </a:t>
          </a:r>
          <a:r>
            <a:rPr lang="en-GB" sz="1000" kern="1200" dirty="0" err="1" smtClean="0">
              <a:latin typeface="Calibri Light" panose="020F0302020204030204" pitchFamily="34" charset="0"/>
            </a:rPr>
            <a:t>rares</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est</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toujours</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testé</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mais</a:t>
          </a:r>
          <a:r>
            <a:rPr lang="en-GB" sz="1000" kern="1200" dirty="0" smtClean="0">
              <a:latin typeface="Calibri Light" panose="020F0302020204030204" pitchFamily="34" charset="0"/>
            </a:rPr>
            <a:t> de </a:t>
          </a:r>
          <a:r>
            <a:rPr lang="en-GB" sz="1000" kern="1200" dirty="0" err="1" smtClean="0">
              <a:latin typeface="Calibri Light" panose="020F0302020204030204" pitchFamily="34" charset="0"/>
            </a:rPr>
            <a:t>façon</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moins</a:t>
          </a:r>
          <a:r>
            <a:rPr lang="en-GB" sz="1000" kern="1200" dirty="0" smtClean="0">
              <a:latin typeface="Calibri Light" panose="020F0302020204030204" pitchFamily="34" charset="0"/>
            </a:rPr>
            <a:t> restrictive (non </a:t>
          </a:r>
          <a:r>
            <a:rPr lang="en-GB" sz="1000" kern="1200" dirty="0" err="1" smtClean="0">
              <a:latin typeface="Calibri Light" panose="020F0302020204030204" pitchFamily="34" charset="0"/>
            </a:rPr>
            <a:t>linéaire</a:t>
          </a:r>
          <a:r>
            <a:rPr lang="en-GB" sz="1000" kern="1200" dirty="0" smtClean="0">
              <a:latin typeface="Calibri Light" panose="020F0302020204030204" pitchFamily="34" charset="0"/>
            </a:rPr>
            <a:t>, </a:t>
          </a:r>
          <a14:m xmlns:a14="http://schemas.microsoft.com/office/drawing/2010/main">
            <m:oMath xmlns:m="http://schemas.openxmlformats.org/officeDocument/2006/math">
              <m:sSub>
                <m:sSubPr>
                  <m:ctrlPr>
                    <a:rPr lang="fr-FR" sz="1000" b="0" i="1" kern="1200" smtClean="0">
                      <a:latin typeface="Cambria Math" panose="02040503050406030204" pitchFamily="18" charset="0"/>
                    </a:rPr>
                  </m:ctrlPr>
                </m:sSubPr>
                <m:e>
                  <m:r>
                    <a:rPr lang="fr-FR" sz="1000" b="0" i="1" kern="1200" smtClean="0">
                      <a:latin typeface="Cambria Math" panose="02040503050406030204" pitchFamily="18" charset="0"/>
                    </a:rPr>
                    <m:t>𝑤</m:t>
                  </m:r>
                </m:e>
                <m:sub>
                  <m:r>
                    <a:rPr lang="fr-FR" sz="1000" b="0" i="1" kern="1200" smtClean="0">
                      <a:latin typeface="Cambria Math" panose="02040503050406030204" pitchFamily="18" charset="0"/>
                    </a:rPr>
                    <m:t>𝑗</m:t>
                  </m:r>
                </m:sub>
              </m:sSub>
              <m:r>
                <a:rPr lang="fr-FR" sz="1000" b="0" i="1" kern="1200" smtClean="0">
                  <a:latin typeface="Cambria Math" panose="02040503050406030204" pitchFamily="18" charset="0"/>
                </a:rPr>
                <m:t>&lt;0</m:t>
              </m:r>
            </m:oMath>
          </a14:m>
          <a:r>
            <a:rPr lang="en-GB" sz="1000" kern="1200" dirty="0" smtClean="0">
              <a:latin typeface="Calibri Light" panose="020F0302020204030204" pitchFamily="34" charset="0"/>
            </a:rPr>
            <a:t> , …) et </a:t>
          </a:r>
          <a:r>
            <a:rPr lang="en-GB" sz="1000" kern="1200" dirty="0" err="1" smtClean="0">
              <a:latin typeface="Calibri Light" panose="020F0302020204030204" pitchFamily="34" charset="0"/>
            </a:rPr>
            <a:t>donc</a:t>
          </a:r>
          <a:r>
            <a:rPr lang="en-GB" sz="1000" kern="1200" dirty="0" smtClean="0">
              <a:latin typeface="Calibri Light" panose="020F0302020204030204" pitchFamily="34" charset="0"/>
            </a:rPr>
            <a:t> plus </a:t>
          </a:r>
          <a:r>
            <a:rPr lang="en-GB" sz="1000" kern="1200" dirty="0" err="1" smtClean="0">
              <a:latin typeface="Calibri Light" panose="020F0302020204030204" pitchFamily="34" charset="0"/>
            </a:rPr>
            <a:t>adapté</a:t>
          </a:r>
          <a:r>
            <a:rPr lang="en-GB" sz="1000" kern="1200" dirty="0" smtClean="0">
              <a:latin typeface="Calibri Light" panose="020F0302020204030204" pitchFamily="34" charset="0"/>
            </a:rPr>
            <a:t> à </a:t>
          </a:r>
          <a:r>
            <a:rPr lang="en-GB" sz="1000" kern="1200" dirty="0" err="1" smtClean="0">
              <a:latin typeface="Calibri Light" panose="020F0302020204030204" pitchFamily="34" charset="0"/>
            </a:rPr>
            <a:t>certains</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cas</a:t>
          </a:r>
          <a:r>
            <a:rPr lang="en-GB" sz="1000" kern="1200" dirty="0" smtClean="0">
              <a:latin typeface="Calibri Light" panose="020F0302020204030204" pitchFamily="34" charset="0"/>
            </a:rPr>
            <a:t> de figure</a:t>
          </a:r>
          <a:endParaRPr lang="fr-FR" sz="1000" kern="1200" dirty="0" smtClean="0">
            <a:latin typeface="Calibri Light" panose="020F0302020204030204" pitchFamily="34" charset="0"/>
          </a:endParaRPr>
        </a:p>
      </dsp:txBody>
      <dsp:txXfrm>
        <a:off x="547100" y="768977"/>
        <a:ext cx="2453071" cy="700744"/>
      </dsp:txXfrm>
    </dsp:sp>
    <dsp:sp modelId="{A4CBE250-0EBF-4C51-BDE8-9DE2FCA422C5}">
      <dsp:nvSpPr>
        <dsp:cNvPr id="0" name=""/>
        <dsp:cNvSpPr/>
      </dsp:nvSpPr>
      <dsp:spPr>
        <a:xfrm>
          <a:off x="309410" y="690421"/>
          <a:ext cx="215888" cy="2258498"/>
        </a:xfrm>
        <a:custGeom>
          <a:avLst/>
          <a:gdLst/>
          <a:ahLst/>
          <a:cxnLst/>
          <a:rect l="0" t="0" r="0" b="0"/>
          <a:pathLst>
            <a:path>
              <a:moveTo>
                <a:pt x="0" y="0"/>
              </a:moveTo>
              <a:lnTo>
                <a:pt x="0" y="2258498"/>
              </a:lnTo>
              <a:lnTo>
                <a:pt x="215888" y="22584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17B76-5ABB-4FFB-A4B5-208BDF30CF9B}">
      <dsp:nvSpPr>
        <dsp:cNvPr id="0" name=""/>
        <dsp:cNvSpPr/>
      </dsp:nvSpPr>
      <dsp:spPr>
        <a:xfrm>
          <a:off x="525299" y="1580725"/>
          <a:ext cx="2496673" cy="27363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GB" sz="1000" kern="12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Exemple</a:t>
          </a:r>
          <a:r>
            <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 : KBAC</a:t>
          </a:r>
        </a:p>
        <a:p>
          <a:pPr lvl="0" algn="ctr" defTabSz="444500">
            <a:lnSpc>
              <a:spcPct val="90000"/>
            </a:lnSpc>
            <a:spcBef>
              <a:spcPct val="0"/>
            </a:spcBef>
            <a:spcAft>
              <a:spcPct val="35000"/>
            </a:spcAft>
          </a:pP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Les motifs de genotypes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identifiés</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au sein de la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région</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génomique</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sont</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pondérés</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par un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noyau</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de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densité</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hypergéométique</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“hypergeometric density kernel function”,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puis</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a:t>
          </a:r>
          <a:r>
            <a:rPr kumimoji="0" lang="en-US" altLang="fr-FR" sz="1000" b="0" i="0" u="none" strike="noStrike" kern="1200" cap="none" normalizeH="0" baseline="0" noProof="0" dirty="0" err="1" smtClean="0">
              <a:ln>
                <a:noFill/>
              </a:ln>
              <a:solidFill>
                <a:schemeClr val="tx1"/>
              </a:solidFill>
              <a:effectLst/>
              <a:latin typeface="Calibri Light" panose="020F0302020204030204" pitchFamily="34" charset="0"/>
            </a:rPr>
            <a:t>comparés</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 pour identifier des differences </a:t>
          </a:r>
          <a:r>
            <a:rPr kumimoji="0" lang="en-US" altLang="fr-FR" sz="1000" b="1" i="0" u="none" strike="noStrike" kern="1200" cap="none" normalizeH="0" baseline="0" noProof="0" dirty="0" smtClean="0">
              <a:ln>
                <a:noFill/>
              </a:ln>
              <a:solidFill>
                <a:schemeClr val="tx1"/>
              </a:solidFill>
              <a:effectLst/>
              <a:latin typeface="Calibri Light" panose="020F0302020204030204" pitchFamily="34" charset="0"/>
            </a:rPr>
            <a:t>entre </a:t>
          </a:r>
          <a:r>
            <a:rPr kumimoji="0" lang="en-US" altLang="fr-FR" sz="1000" b="1" i="0" u="none" strike="noStrike" kern="1200" cap="none" normalizeH="0" baseline="0" noProof="0" dirty="0" err="1" smtClean="0">
              <a:ln>
                <a:noFill/>
              </a:ln>
              <a:solidFill>
                <a:schemeClr val="tx1"/>
              </a:solidFill>
              <a:effectLst/>
              <a:latin typeface="Calibri Light" panose="020F0302020204030204" pitchFamily="34" charset="0"/>
            </a:rPr>
            <a:t>cas</a:t>
          </a:r>
          <a:r>
            <a:rPr kumimoji="0" lang="en-US" altLang="fr-FR" sz="1000" b="1" i="0" u="none" strike="noStrike" kern="1200" cap="none" normalizeH="0" baseline="0" noProof="0" dirty="0" smtClean="0">
              <a:ln>
                <a:noFill/>
              </a:ln>
              <a:solidFill>
                <a:schemeClr val="tx1"/>
              </a:solidFill>
              <a:effectLst/>
              <a:latin typeface="Calibri Light" panose="020F0302020204030204" pitchFamily="34" charset="0"/>
            </a:rPr>
            <a:t> et </a:t>
          </a:r>
          <a:r>
            <a:rPr kumimoji="0" lang="en-US" altLang="fr-FR" sz="1000" b="1" i="0" u="none" strike="noStrike" kern="1200" cap="none" normalizeH="0" baseline="0" noProof="0" dirty="0" err="1" smtClean="0">
              <a:ln>
                <a:noFill/>
              </a:ln>
              <a:solidFill>
                <a:schemeClr val="tx1"/>
              </a:solidFill>
              <a:effectLst/>
              <a:latin typeface="Calibri Light" panose="020F0302020204030204" pitchFamily="34" charset="0"/>
            </a:rPr>
            <a:t>témoins</a:t>
          </a:r>
          <a:r>
            <a:rPr kumimoji="0" lang="en-US" altLang="fr-FR" sz="1000" b="0" i="0" u="none" strike="noStrike" kern="1200" cap="none" normalizeH="0" baseline="0" noProof="0" dirty="0" smtClean="0">
              <a:ln>
                <a:noFill/>
              </a:ln>
              <a:solidFill>
                <a:schemeClr val="tx1"/>
              </a:solidFill>
              <a:effectLst/>
              <a:latin typeface="Calibri Light" panose="020F0302020204030204" pitchFamily="34" charset="0"/>
            </a:rPr>
            <a:t>.</a:t>
          </a:r>
          <a:r>
            <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 </a:t>
          </a:r>
        </a:p>
        <a:p>
          <a:pPr lvl="0" algn="ctr" defTabSz="444500">
            <a:lnSpc>
              <a:spcPct val="90000"/>
            </a:lnSpc>
            <a:spcBef>
              <a:spcPct val="0"/>
            </a:spcBef>
            <a:spcAft>
              <a:spcPct val="35000"/>
            </a:spcAft>
          </a:pPr>
          <a:endPar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a:p>
          <a:pPr lvl="0" algn="ctr" defTabSz="444500">
            <a:lnSpc>
              <a:spcPct val="90000"/>
            </a:lnSpc>
            <a:spcBef>
              <a:spcPct val="0"/>
            </a:spcBef>
            <a:spcAft>
              <a:spcPts val="1200"/>
            </a:spcAft>
          </a:pPr>
          <a:r>
            <a:rPr lang="fr-FR" sz="1000" kern="1200" dirty="0" smtClean="0">
              <a:latin typeface="Calibri Light" panose="020F0302020204030204" pitchFamily="34" charset="0"/>
            </a:rPr>
            <a:t>Les génotypes s</a:t>
          </a:r>
          <a:r>
            <a:rPr lang="en-US" sz="1000" kern="1200" noProof="0" dirty="0" err="1" smtClean="0">
              <a:latin typeface="Calibri Light" panose="020F0302020204030204" pitchFamily="34" charset="0"/>
            </a:rPr>
            <a:t>ont</a:t>
          </a:r>
          <a:r>
            <a:rPr lang="en-US" sz="1000" kern="1200" noProof="0" dirty="0" smtClean="0">
              <a:latin typeface="Calibri Light" panose="020F0302020204030204" pitchFamily="34" charset="0"/>
            </a:rPr>
            <a:t> </a:t>
          </a:r>
          <a:r>
            <a:rPr lang="en-US" sz="1000" kern="1200" noProof="0" dirty="0" err="1" smtClean="0">
              <a:latin typeface="Calibri Light" panose="020F0302020204030204" pitchFamily="34" charset="0"/>
            </a:rPr>
            <a:t>recodés</a:t>
          </a:r>
          <a:r>
            <a:rPr lang="en-US" sz="1000" kern="1200" noProof="0" dirty="0" smtClean="0">
              <a:latin typeface="Calibri Light" panose="020F0302020204030204" pitchFamily="34" charset="0"/>
            </a:rPr>
            <a:t> en m motifs </a:t>
          </a:r>
          <a:r>
            <a:rPr lang="en-GB" sz="1000" i="1" kern="1200" dirty="0" smtClean="0">
              <a:latin typeface="Calibri Light" panose="020F0302020204030204" pitchFamily="34" charset="0"/>
            </a:rPr>
            <a:t>P</a:t>
          </a:r>
          <a:r>
            <a:rPr lang="en-GB" sz="1000" i="1" kern="1200" baseline="-25000" dirty="0" smtClean="0">
              <a:latin typeface="Calibri Light" panose="020F0302020204030204" pitchFamily="34" charset="0"/>
            </a:rPr>
            <a:t>m  </a:t>
          </a:r>
          <a:endParaRPr lang="en-GB" sz="1000" b="1" i="1" kern="1200" dirty="0" smtClean="0">
            <a:latin typeface="Calibri Light" panose="020F0302020204030204" pitchFamily="34" charset="0"/>
          </a:endParaRPr>
        </a:p>
        <a:p>
          <a:pPr lvl="0" algn="ctr" defTabSz="444500">
            <a:lnSpc>
              <a:spcPct val="90000"/>
            </a:lnSpc>
            <a:spcBef>
              <a:spcPct val="0"/>
            </a:spcBef>
            <a:spcAft>
              <a:spcPts val="1200"/>
            </a:spcAft>
          </a:pPr>
          <a:r>
            <a:rPr lang="en-GB" sz="1000" b="1" i="1" kern="1200" dirty="0" smtClean="0">
              <a:latin typeface="Calibri Light" panose="020F0302020204030204" pitchFamily="34" charset="0"/>
            </a:rPr>
            <a:t>f</a:t>
          </a:r>
          <a:r>
            <a:rPr lang="en-GB" sz="1000" b="1" kern="1200" dirty="0" smtClean="0">
              <a:latin typeface="Calibri Light" panose="020F0302020204030204" pitchFamily="34" charset="0"/>
            </a:rPr>
            <a:t>(</a:t>
          </a:r>
          <a:r>
            <a:rPr lang="en-GB" sz="1000" b="1" i="1" kern="1200" dirty="0" err="1" smtClean="0">
              <a:latin typeface="Calibri Light" panose="020F0302020204030204" pitchFamily="34" charset="0"/>
            </a:rPr>
            <a:t>G</a:t>
          </a:r>
          <a:r>
            <a:rPr lang="en-GB" sz="1000" b="1" i="1" kern="1200" baseline="-25000" dirty="0" err="1" smtClean="0">
              <a:latin typeface="Calibri Light" panose="020F0302020204030204" pitchFamily="34" charset="0"/>
            </a:rPr>
            <a:t>i</a:t>
          </a:r>
          <a:r>
            <a:rPr lang="en-GB" sz="1000" b="1" kern="1200" dirty="0" smtClean="0">
              <a:latin typeface="Calibri Light" panose="020F0302020204030204" pitchFamily="34" charset="0"/>
            </a:rPr>
            <a:t>) = </a:t>
          </a:r>
          <a:r>
            <a:rPr lang="en-GB" sz="1000" b="1" i="1" kern="1200" dirty="0" smtClean="0">
              <a:latin typeface="Calibri Light" panose="020F0302020204030204" pitchFamily="34" charset="0"/>
            </a:rPr>
            <a:t>γ K</a:t>
          </a:r>
          <a:r>
            <a:rPr lang="en-GB" sz="1000" b="1" i="1" kern="1200" baseline="-25000" dirty="0" smtClean="0">
              <a:latin typeface="Calibri Light" panose="020F0302020204030204" pitchFamily="34" charset="0"/>
            </a:rPr>
            <a:t>m</a:t>
          </a:r>
          <a:endParaRPr lang="en-GB" sz="1000" b="1" i="1" kern="1200" dirty="0" smtClean="0">
            <a:latin typeface="Calibri Light" panose="020F0302020204030204" pitchFamily="34" charset="0"/>
          </a:endParaRPr>
        </a:p>
        <a:p>
          <a:pPr lvl="0" algn="ctr" defTabSz="444500">
            <a:lnSpc>
              <a:spcPct val="90000"/>
            </a:lnSpc>
            <a:spcBef>
              <a:spcPct val="0"/>
            </a:spcBef>
            <a:spcAft>
              <a:spcPct val="35000"/>
            </a:spcAft>
          </a:pPr>
          <a:r>
            <a:rPr lang="en-GB" sz="1000" i="1" kern="1200" dirty="0" smtClean="0">
              <a:latin typeface="Calibri Light" panose="020F0302020204030204" pitchFamily="34" charset="0"/>
            </a:rPr>
            <a:t>K</a:t>
          </a:r>
          <a:r>
            <a:rPr lang="en-GB" sz="1000" i="1" kern="1200" baseline="-25000" dirty="0" smtClean="0">
              <a:latin typeface="Calibri Light" panose="020F0302020204030204" pitchFamily="34" charset="0"/>
            </a:rPr>
            <a:t>m</a:t>
          </a:r>
          <a:r>
            <a:rPr lang="en-GB" sz="1000" i="1" kern="1200" dirty="0" smtClean="0">
              <a:latin typeface="Calibri Light" panose="020F0302020204030204" pitchFamily="34" charset="0"/>
            </a:rPr>
            <a:t> :</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noyau</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défini</a:t>
          </a:r>
          <a:r>
            <a:rPr lang="en-GB" sz="1000" kern="1200" dirty="0" smtClean="0">
              <a:latin typeface="Calibri Light" panose="020F0302020204030204" pitchFamily="34" charset="0"/>
            </a:rPr>
            <a:t> pour le </a:t>
          </a:r>
          <a:r>
            <a:rPr lang="en-GB" sz="1000" b="1" kern="1200" dirty="0" smtClean="0">
              <a:latin typeface="Calibri Light" panose="020F0302020204030204" pitchFamily="34" charset="0"/>
            </a:rPr>
            <a:t>pattern</a:t>
          </a:r>
          <a:r>
            <a:rPr lang="en-GB" sz="1000" kern="1200" dirty="0" smtClean="0">
              <a:latin typeface="Calibri Light" panose="020F0302020204030204" pitchFamily="34" charset="0"/>
            </a:rPr>
            <a:t> </a:t>
          </a:r>
          <a:r>
            <a:rPr lang="en-GB" sz="1000" i="1" kern="1200" dirty="0" smtClean="0">
              <a:latin typeface="Calibri Light" panose="020F0302020204030204" pitchFamily="34" charset="0"/>
            </a:rPr>
            <a:t>P</a:t>
          </a:r>
          <a:r>
            <a:rPr lang="en-GB" sz="1000" i="1" kern="1200" baseline="-25000" dirty="0" smtClean="0">
              <a:latin typeface="Calibri Light" panose="020F0302020204030204" pitchFamily="34" charset="0"/>
            </a:rPr>
            <a:t>m</a:t>
          </a:r>
          <a:r>
            <a:rPr lang="en-GB" sz="1000" i="1" kern="1200" dirty="0" smtClean="0">
              <a:latin typeface="Calibri Light" panose="020F0302020204030204" pitchFamily="34" charset="0"/>
            </a:rPr>
            <a:t>. </a:t>
          </a:r>
        </a:p>
        <a:p>
          <a:pPr lvl="0" algn="ctr" defTabSz="444500">
            <a:lnSpc>
              <a:spcPct val="90000"/>
            </a:lnSpc>
            <a:spcBef>
              <a:spcPct val="0"/>
            </a:spcBef>
            <a:spcAft>
              <a:spcPct val="35000"/>
            </a:spcAft>
          </a:pPr>
          <a:r>
            <a:rPr lang="en-GB" sz="1000" i="1" kern="1200" dirty="0" smtClean="0">
              <a:latin typeface="Calibri Light" panose="020F0302020204030204" pitchFamily="34" charset="0"/>
            </a:rPr>
            <a:t>Ex. </a:t>
          </a:r>
          <a:r>
            <a:rPr lang="en-GB" sz="1000" i="0" kern="1200" dirty="0" smtClean="0">
              <a:latin typeface="Calibri Light" panose="020F0302020204030204" pitchFamily="34" charset="0"/>
            </a:rPr>
            <a:t>pour un phenotype </a:t>
          </a:r>
          <a:r>
            <a:rPr lang="en-GB" sz="1000" i="0" kern="1200" dirty="0" err="1" smtClean="0">
              <a:latin typeface="Calibri Light" panose="020F0302020204030204" pitchFamily="34" charset="0"/>
            </a:rPr>
            <a:t>dichotomique</a:t>
          </a:r>
          <a:r>
            <a:rPr lang="en-GB" sz="1000" i="0" kern="1200" dirty="0" smtClean="0">
              <a:latin typeface="Calibri Light" panose="020F0302020204030204" pitchFamily="34" charset="0"/>
            </a:rPr>
            <a:t>, un </a:t>
          </a:r>
          <a:r>
            <a:rPr lang="en-GB" sz="1000" i="0" kern="1200" dirty="0" err="1" smtClean="0">
              <a:latin typeface="Calibri Light" panose="020F0302020204030204" pitchFamily="34" charset="0"/>
            </a:rPr>
            <a:t>noyau</a:t>
          </a:r>
          <a:r>
            <a:rPr lang="en-GB" sz="1000" i="0" kern="1200" dirty="0" smtClean="0">
              <a:latin typeface="Calibri Light" panose="020F0302020204030204" pitchFamily="34" charset="0"/>
            </a:rPr>
            <a:t>  </a:t>
          </a:r>
          <a:r>
            <a:rPr lang="en-GB" sz="1000" kern="1200" dirty="0" err="1" smtClean="0">
              <a:latin typeface="Calibri Light" panose="020F0302020204030204" pitchFamily="34" charset="0"/>
            </a:rPr>
            <a:t>hypergeometrique</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est</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donc</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approprié</a:t>
          </a:r>
          <a:endParaRPr lang="fr-FR" sz="1000" kern="1200" dirty="0" smtClean="0">
            <a:latin typeface="Calibri Light" panose="020F0302020204030204" pitchFamily="34" charset="0"/>
          </a:endParaRPr>
        </a:p>
      </dsp:txBody>
      <dsp:txXfrm>
        <a:off x="598424" y="1653850"/>
        <a:ext cx="2350423" cy="2590137"/>
      </dsp:txXfrm>
    </dsp:sp>
    <dsp:sp modelId="{AE4F0761-FB2F-4BC4-9012-F6219042A7AB}">
      <dsp:nvSpPr>
        <dsp:cNvPr id="0" name=""/>
        <dsp:cNvSpPr/>
      </dsp:nvSpPr>
      <dsp:spPr>
        <a:xfrm>
          <a:off x="309410" y="690421"/>
          <a:ext cx="247221" cy="4609769"/>
        </a:xfrm>
        <a:custGeom>
          <a:avLst/>
          <a:gdLst/>
          <a:ahLst/>
          <a:cxnLst/>
          <a:rect l="0" t="0" r="0" b="0"/>
          <a:pathLst>
            <a:path>
              <a:moveTo>
                <a:pt x="0" y="0"/>
              </a:moveTo>
              <a:lnTo>
                <a:pt x="0" y="4609769"/>
              </a:lnTo>
              <a:lnTo>
                <a:pt x="247221" y="46097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4F2D7F-24F7-4E93-A76D-337D55BC883A}">
      <dsp:nvSpPr>
        <dsp:cNvPr id="0" name=""/>
        <dsp:cNvSpPr/>
      </dsp:nvSpPr>
      <dsp:spPr>
        <a:xfrm>
          <a:off x="556632" y="4403820"/>
          <a:ext cx="2471102" cy="17927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Exemple : </a:t>
          </a:r>
          <a:r>
            <a:rPr lang="en-GB" sz="1000" kern="12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rPr>
            <a:t>aSum</a:t>
          </a:r>
          <a:endPar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a:p>
          <a:pPr lvl="0" algn="ctr" defTabSz="444500">
            <a:lnSpc>
              <a:spcPct val="90000"/>
            </a:lnSpc>
            <a:spcBef>
              <a:spcPct val="0"/>
            </a:spcBef>
            <a:spcAft>
              <a:spcPct val="35000"/>
            </a:spcAft>
          </a:pPr>
          <a:r>
            <a:rPr lang="en-US" sz="1000" kern="1200" dirty="0" smtClean="0">
              <a:latin typeface="Calibri Light" panose="020F0302020204030204" pitchFamily="34" charset="0"/>
            </a:rPr>
            <a:t>Le test de </a:t>
          </a:r>
          <a:r>
            <a:rPr lang="en-US" sz="1000" kern="1200" dirty="0" err="1" smtClean="0">
              <a:latin typeface="Calibri Light" panose="020F0302020204030204" pitchFamily="34" charset="0"/>
            </a:rPr>
            <a:t>somme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adaptative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reprend</a:t>
          </a:r>
          <a:r>
            <a:rPr lang="en-US" sz="1000" kern="1200" dirty="0" smtClean="0">
              <a:latin typeface="Calibri Light" panose="020F0302020204030204" pitchFamily="34" charset="0"/>
            </a:rPr>
            <a:t> la structure </a:t>
          </a:r>
          <a:r>
            <a:rPr lang="en-US" sz="1000" kern="1200" dirty="0" err="1" smtClean="0">
              <a:latin typeface="Calibri Light" panose="020F0302020204030204" pitchFamily="34" charset="0"/>
            </a:rPr>
            <a:t>linéaire</a:t>
          </a:r>
          <a:r>
            <a:rPr lang="en-US" sz="1000" kern="1200" dirty="0" smtClean="0">
              <a:latin typeface="Calibri Light" panose="020F0302020204030204" pitchFamily="34" charset="0"/>
            </a:rPr>
            <a:t> de WST </a:t>
          </a:r>
          <a:r>
            <a:rPr lang="en-US" sz="1000" kern="1200" dirty="0" err="1" smtClean="0">
              <a:latin typeface="Calibri Light" panose="020F0302020204030204" pitchFamily="34" charset="0"/>
            </a:rPr>
            <a:t>mais</a:t>
          </a:r>
          <a:r>
            <a:rPr lang="en-US" sz="1000" kern="1200" dirty="0" smtClean="0">
              <a:latin typeface="Calibri Light" panose="020F0302020204030204" pitchFamily="34" charset="0"/>
            </a:rPr>
            <a:t> </a:t>
          </a:r>
          <a:r>
            <a:rPr lang="en-US" sz="1000" b="1" kern="1200" dirty="0" err="1" smtClean="0">
              <a:latin typeface="Calibri Light" panose="020F0302020204030204" pitchFamily="34" charset="0"/>
            </a:rPr>
            <a:t>s’affranchit</a:t>
          </a:r>
          <a:r>
            <a:rPr lang="en-US" sz="1000" b="1" kern="1200" dirty="0" smtClean="0">
              <a:latin typeface="Calibri Light" panose="020F0302020204030204" pitchFamily="34" charset="0"/>
            </a:rPr>
            <a:t> de la </a:t>
          </a:r>
          <a:r>
            <a:rPr lang="en-US" sz="1000" b="1" kern="1200" dirty="0" err="1" smtClean="0">
              <a:latin typeface="Calibri Light" panose="020F0302020204030204" pitchFamily="34" charset="0"/>
            </a:rPr>
            <a:t>contrainte</a:t>
          </a:r>
          <a:r>
            <a:rPr lang="en-US" sz="1000" b="1" kern="1200" dirty="0" smtClean="0">
              <a:latin typeface="Calibri Light" panose="020F0302020204030204" pitchFamily="34" charset="0"/>
            </a:rPr>
            <a:t> des </a:t>
          </a:r>
          <a14:m xmlns:a14="http://schemas.microsoft.com/office/drawing/2010/main">
            <m:oMath xmlns:m="http://schemas.openxmlformats.org/officeDocument/2006/math">
              <m:sSub>
                <m:sSubPr>
                  <m:ctrlPr>
                    <a:rPr lang="fr-FR" sz="1000" b="1" i="1" kern="1200" smtClean="0">
                      <a:latin typeface="Cambria Math" panose="02040503050406030204" pitchFamily="18" charset="0"/>
                    </a:rPr>
                  </m:ctrlPr>
                </m:sSubPr>
                <m:e>
                  <m:r>
                    <a:rPr lang="fr-FR" sz="1000" b="1" i="1" kern="1200" smtClean="0">
                      <a:latin typeface="Cambria Math" panose="02040503050406030204" pitchFamily="18" charset="0"/>
                    </a:rPr>
                    <m:t>𝒘</m:t>
                  </m:r>
                </m:e>
                <m:sub>
                  <m:r>
                    <a:rPr lang="fr-FR" sz="1000" b="1" i="1" kern="1200" smtClean="0">
                      <a:latin typeface="Cambria Math" panose="02040503050406030204" pitchFamily="18" charset="0"/>
                    </a:rPr>
                    <m:t>𝒋</m:t>
                  </m:r>
                </m:sub>
              </m:sSub>
              <m:r>
                <a:rPr lang="fr-FR" sz="1000" b="1" i="1" kern="1200" smtClean="0">
                  <a:latin typeface="Cambria Math" panose="02040503050406030204" pitchFamily="18" charset="0"/>
                </a:rPr>
                <m:t>≥</m:t>
              </m:r>
              <m:r>
                <a:rPr lang="fr-FR" sz="1000" b="1" i="1" kern="1200" smtClean="0">
                  <a:latin typeface="Cambria Math" panose="02040503050406030204" pitchFamily="18" charset="0"/>
                </a:rPr>
                <m:t>𝟎</m:t>
              </m:r>
            </m:oMath>
          </a14:m>
          <a:r>
            <a:rPr lang="en-US" sz="1000" kern="1200" dirty="0" smtClean="0">
              <a:latin typeface="Calibri Light" panose="020F0302020204030204" pitchFamily="34" charset="0"/>
            </a:rPr>
            <a:t> </a:t>
          </a:r>
        </a:p>
        <a:p>
          <a:pPr lvl="0" algn="ctr" defTabSz="444500">
            <a:lnSpc>
              <a:spcPct val="90000"/>
            </a:lnSpc>
            <a:spcBef>
              <a:spcPct val="0"/>
            </a:spcBef>
            <a:spcAft>
              <a:spcPct val="35000"/>
            </a:spcAft>
          </a:pPr>
          <a:r>
            <a:rPr lang="en-US" sz="1000" kern="1200" dirty="0" smtClean="0">
              <a:latin typeface="Calibri Light" panose="020F0302020204030204" pitchFamily="34" charset="0"/>
            </a:rPr>
            <a:t>Han and Pan’s weighting scheme :</a:t>
          </a:r>
        </a:p>
        <a:p>
          <a:pPr lvl="0" algn="ctr" defTabSz="444500">
            <a:lnSpc>
              <a:spcPct val="90000"/>
            </a:lnSpc>
            <a:spcBef>
              <a:spcPct val="0"/>
            </a:spcBef>
            <a:spcAft>
              <a:spcPct val="35000"/>
            </a:spcAft>
          </a:pPr>
          <a:r>
            <a:rPr lang="en-US" sz="1000" b="1" i="1" kern="1200" dirty="0" err="1" smtClean="0">
              <a:latin typeface="Calibri Light" panose="020F0302020204030204" pitchFamily="34" charset="0"/>
            </a:rPr>
            <a:t>w</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1</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si</a:t>
          </a:r>
          <a:r>
            <a:rPr lang="en-US" sz="1000" kern="1200" dirty="0" smtClean="0">
              <a:latin typeface="Calibri Light" panose="020F0302020204030204" pitchFamily="34" charset="0"/>
            </a:rPr>
            <a:t> </a:t>
          </a:r>
          <a:r>
            <a:rPr lang="en-US" sz="1000" b="1" kern="1200" dirty="0" smtClean="0">
              <a:latin typeface="Calibri Light" panose="020F0302020204030204" pitchFamily="34" charset="0"/>
            </a:rPr>
            <a:t>| </a:t>
          </a:r>
          <a:r>
            <a:rPr lang="en-US" sz="1000" b="1" i="1" kern="1200" dirty="0" err="1" smtClean="0">
              <a:latin typeface="Calibri Light" panose="020F0302020204030204" pitchFamily="34" charset="0"/>
            </a:rPr>
            <a:t>γ</a:t>
          </a:r>
          <a:r>
            <a:rPr lang="en-US" sz="1000" b="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 0</a:t>
          </a:r>
          <a:r>
            <a:rPr lang="en-US" sz="1000" kern="1200" dirty="0" smtClean="0">
              <a:latin typeface="Calibri Light" panose="020F0302020204030204" pitchFamily="34" charset="0"/>
            </a:rPr>
            <a:t> , et </a:t>
          </a:r>
          <a:r>
            <a:rPr lang="en-US" sz="1000" b="1" i="1" kern="1200" dirty="0" err="1" smtClean="0">
              <a:latin typeface="Calibri Light" panose="020F0302020204030204" pitchFamily="34" charset="0"/>
            </a:rPr>
            <a:t>w</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 −1 </a:t>
          </a:r>
          <a:r>
            <a:rPr lang="en-US" sz="1000" kern="1200" dirty="0" err="1" smtClean="0">
              <a:latin typeface="Calibri Light" panose="020F0302020204030204" pitchFamily="34" charset="0"/>
            </a:rPr>
            <a:t>sinon</a:t>
          </a:r>
          <a:r>
            <a:rPr lang="en-US" sz="1000" kern="1200" dirty="0" smtClean="0">
              <a:latin typeface="Calibri Light" panose="020F0302020204030204" pitchFamily="34" charset="0"/>
            </a:rPr>
            <a:t>, </a:t>
          </a:r>
        </a:p>
        <a:p>
          <a:pPr lvl="0" algn="ctr" defTabSz="444500">
            <a:lnSpc>
              <a:spcPct val="90000"/>
            </a:lnSpc>
            <a:spcBef>
              <a:spcPct val="0"/>
            </a:spcBef>
            <a:spcAft>
              <a:spcPct val="35000"/>
            </a:spcAft>
          </a:pPr>
          <a:r>
            <a:rPr lang="en-US" sz="1000" kern="1200" dirty="0" err="1" smtClean="0">
              <a:latin typeface="Calibri Light" panose="020F0302020204030204" pitchFamily="34" charset="0"/>
            </a:rPr>
            <a:t>Où</a:t>
          </a:r>
          <a:r>
            <a:rPr lang="en-US" sz="1000" kern="1200" dirty="0" smtClean="0">
              <a:latin typeface="Calibri Light" panose="020F0302020204030204" pitchFamily="34" charset="0"/>
            </a:rPr>
            <a:t> </a:t>
          </a:r>
          <a:r>
            <a:rPr lang="en-US" sz="1000" b="1" i="1" kern="1200" dirty="0" err="1" smtClean="0">
              <a:latin typeface="Calibri Light" panose="020F0302020204030204" pitchFamily="34" charset="0"/>
            </a:rPr>
            <a:t>γ</a:t>
          </a:r>
          <a:r>
            <a:rPr lang="en-US" sz="1000" b="1" i="1" kern="1200" baseline="-25000" dirty="0" err="1" smtClean="0">
              <a:latin typeface="Calibri Light" panose="020F0302020204030204" pitchFamily="34" charset="0"/>
            </a:rPr>
            <a:t>j</a:t>
          </a:r>
          <a:r>
            <a:rPr lang="en-US" sz="1000" b="1" kern="1200" dirty="0" smtClean="0">
              <a:latin typeface="Calibri Light" panose="020F0302020204030204" pitchFamily="34" charset="0"/>
            </a:rPr>
            <a:t> </a:t>
          </a:r>
          <a:r>
            <a:rPr lang="en-US" sz="1000" kern="1200" dirty="0" err="1" smtClean="0">
              <a:latin typeface="Calibri Light" panose="020F0302020204030204" pitchFamily="34" charset="0"/>
            </a:rPr>
            <a:t>est</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une</a:t>
          </a:r>
          <a:r>
            <a:rPr lang="en-US" sz="1000" kern="1200" dirty="0" smtClean="0">
              <a:latin typeface="Calibri Light" panose="020F0302020204030204" pitchFamily="34" charset="0"/>
            </a:rPr>
            <a:t> estimation de </a:t>
          </a:r>
          <a:r>
            <a:rPr lang="en-US" sz="1000" kern="1200" dirty="0" err="1" smtClean="0">
              <a:latin typeface="Calibri Light" panose="020F0302020204030204" pitchFamily="34" charset="0"/>
            </a:rPr>
            <a:t>l’effet</a:t>
          </a:r>
          <a:r>
            <a:rPr lang="en-US" sz="1000" kern="1200" dirty="0" smtClean="0">
              <a:latin typeface="Calibri Light" panose="020F0302020204030204" pitchFamily="34" charset="0"/>
            </a:rPr>
            <a:t> de </a:t>
          </a:r>
          <a:r>
            <a:rPr lang="en-US" sz="1000" kern="1200" dirty="0" err="1" smtClean="0">
              <a:latin typeface="Calibri Light" panose="020F0302020204030204" pitchFamily="34" charset="0"/>
            </a:rPr>
            <a:t>l’allèle</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mineur</a:t>
          </a:r>
          <a:r>
            <a:rPr lang="en-US" sz="1000" kern="1200" dirty="0" smtClean="0">
              <a:latin typeface="Calibri Light" panose="020F0302020204030204" pitchFamily="34" charset="0"/>
            </a:rPr>
            <a:t> pour le </a:t>
          </a:r>
          <a:r>
            <a:rPr lang="en-US" sz="1000" i="1" kern="1200" dirty="0" err="1" smtClean="0">
              <a:latin typeface="Calibri Light" panose="020F0302020204030204" pitchFamily="34" charset="0"/>
            </a:rPr>
            <a:t>j</a:t>
          </a:r>
          <a:r>
            <a:rPr lang="en-US" sz="1000" kern="1200" baseline="30000" dirty="0" err="1" smtClean="0">
              <a:latin typeface="Calibri Light" panose="020F0302020204030204" pitchFamily="34" charset="0"/>
            </a:rPr>
            <a:t>ème</a:t>
          </a:r>
          <a:r>
            <a:rPr lang="en-US" sz="1000" kern="1200" dirty="0" smtClean="0">
              <a:latin typeface="Calibri Light" panose="020F0302020204030204" pitchFamily="34" charset="0"/>
            </a:rPr>
            <a:t> variant sur le phenotype </a:t>
          </a:r>
          <a:endParaRPr lang="en-GB" sz="1000" kern="12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a typeface="+mn-ea"/>
            <a:cs typeface="+mn-cs"/>
          </a:endParaRPr>
        </a:p>
      </dsp:txBody>
      <dsp:txXfrm>
        <a:off x="609140" y="4456328"/>
        <a:ext cx="2366086" cy="16877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7DF13A8E-D490-407E-8681-0973239DBB72}" type="datetimeFigureOut">
              <a:rPr lang="fr-FR" smtClean="0"/>
              <a:t>11/10/2018</a:t>
            </a:fld>
            <a:endParaRPr lang="fr-FR"/>
          </a:p>
        </p:txBody>
      </p:sp>
      <p:sp>
        <p:nvSpPr>
          <p:cNvPr id="4" name="Espace réservé du pied de page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E6847854-A43D-4D1A-9901-B5EA28A11C9D}" type="slidenum">
              <a:rPr lang="fr-FR" smtClean="0"/>
              <a:t>‹N°›</a:t>
            </a:fld>
            <a:endParaRPr lang="fr-FR"/>
          </a:p>
        </p:txBody>
      </p:sp>
    </p:spTree>
    <p:extLst>
      <p:ext uri="{BB962C8B-B14F-4D97-AF65-F5344CB8AC3E}">
        <p14:creationId xmlns:p14="http://schemas.microsoft.com/office/powerpoint/2010/main" val="987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7111C07-C5F7-4148-9CAA-87145E814872}" type="datetimeFigureOut">
              <a:rPr lang="fr-FR" smtClean="0"/>
              <a:t>11/10/2018</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93FB7AFD-25F7-4A35-91CC-4ACC62E547E4}" type="slidenum">
              <a:rPr lang="fr-FR" smtClean="0"/>
              <a:t>‹N°›</a:t>
            </a:fld>
            <a:endParaRPr lang="fr-FR"/>
          </a:p>
        </p:txBody>
      </p:sp>
    </p:spTree>
    <p:extLst>
      <p:ext uri="{BB962C8B-B14F-4D97-AF65-F5344CB8AC3E}">
        <p14:creationId xmlns:p14="http://schemas.microsoft.com/office/powerpoint/2010/main" val="335133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tiphaine.mellakh.com/these/node127.html#171567"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tiphaine.mellakh.com/these/node127.html#1238" TargetMode="External"/><Relationship Id="rId4" Type="http://schemas.openxmlformats.org/officeDocument/2006/relationships/hyperlink" Target="http://tiphaine.mellakh.com/these/node127.html#123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2</a:t>
            </a:fld>
            <a:endParaRPr lang="fr-FR"/>
          </a:p>
        </p:txBody>
      </p:sp>
    </p:spTree>
    <p:extLst>
      <p:ext uri="{BB962C8B-B14F-4D97-AF65-F5344CB8AC3E}">
        <p14:creationId xmlns:p14="http://schemas.microsoft.com/office/powerpoint/2010/main" val="2655475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13</a:t>
            </a:fld>
            <a:endParaRPr lang="fr-FR"/>
          </a:p>
        </p:txBody>
      </p:sp>
    </p:spTree>
    <p:extLst>
      <p:ext uri="{BB962C8B-B14F-4D97-AF65-F5344CB8AC3E}">
        <p14:creationId xmlns:p14="http://schemas.microsoft.com/office/powerpoint/2010/main" val="194032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Wang 2014 – </a:t>
            </a:r>
            <a:r>
              <a:rPr lang="fr-FR" dirty="0" err="1" smtClean="0"/>
              <a:t>Genome</a:t>
            </a:r>
            <a:r>
              <a:rPr lang="fr-FR" dirty="0" smtClean="0"/>
              <a:t> </a:t>
            </a:r>
            <a:r>
              <a:rPr lang="fr-FR" dirty="0" err="1" smtClean="0"/>
              <a:t>measures</a:t>
            </a:r>
            <a:r>
              <a:rPr lang="fr-FR" dirty="0" smtClean="0"/>
              <a:t> </a:t>
            </a:r>
            <a:r>
              <a:rPr lang="fr-FR" dirty="0" err="1" smtClean="0"/>
              <a:t>used</a:t>
            </a:r>
            <a:r>
              <a:rPr lang="fr-FR" dirty="0" smtClean="0"/>
              <a:t> for </a:t>
            </a:r>
            <a:r>
              <a:rPr lang="fr-FR" dirty="0" err="1" smtClean="0"/>
              <a:t>quality</a:t>
            </a:r>
            <a:r>
              <a:rPr lang="fr-FR" dirty="0" smtClean="0"/>
              <a:t> control are </a:t>
            </a:r>
            <a:r>
              <a:rPr lang="fr-FR" dirty="0" err="1" smtClean="0"/>
              <a:t>dependant</a:t>
            </a:r>
            <a:r>
              <a:rPr lang="fr-FR" dirty="0" smtClean="0"/>
              <a:t> on </a:t>
            </a:r>
            <a:r>
              <a:rPr lang="fr-FR" dirty="0" err="1" smtClean="0"/>
              <a:t>gene</a:t>
            </a:r>
            <a:r>
              <a:rPr lang="fr-FR" dirty="0" smtClean="0"/>
              <a:t> </a:t>
            </a:r>
            <a:r>
              <a:rPr lang="fr-FR" dirty="0" err="1" smtClean="0"/>
              <a:t>function</a:t>
            </a:r>
            <a:r>
              <a:rPr lang="fr-FR" dirty="0" smtClean="0"/>
              <a:t> and </a:t>
            </a:r>
            <a:r>
              <a:rPr lang="fr-FR" dirty="0" err="1" smtClean="0"/>
              <a:t>ancestry</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http://www.cureffi.org/2012/10/17/descriptive-statistics-and-quality-control-on-variants/</a:t>
            </a:r>
          </a:p>
          <a:p>
            <a:endParaRPr lang="fr-FR" dirty="0" smtClean="0"/>
          </a:p>
          <a:p>
            <a:r>
              <a:rPr lang="fr-FR" dirty="0" smtClean="0"/>
              <a:t>Image : http://dridk.me/transition_transversion.html</a:t>
            </a:r>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14</a:t>
            </a:fld>
            <a:endParaRPr lang="fr-FR"/>
          </a:p>
        </p:txBody>
      </p:sp>
    </p:spTree>
    <p:extLst>
      <p:ext uri="{BB962C8B-B14F-4D97-AF65-F5344CB8AC3E}">
        <p14:creationId xmlns:p14="http://schemas.microsoft.com/office/powerpoint/2010/main" val="3896448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15</a:t>
            </a:fld>
            <a:endParaRPr lang="fr-FR"/>
          </a:p>
        </p:txBody>
      </p:sp>
    </p:spTree>
    <p:extLst>
      <p:ext uri="{BB962C8B-B14F-4D97-AF65-F5344CB8AC3E}">
        <p14:creationId xmlns:p14="http://schemas.microsoft.com/office/powerpoint/2010/main" val="1253879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Balance allélique : seuil proposé ici large.</a:t>
            </a:r>
            <a:r>
              <a:rPr lang="fr-FR" baseline="0" dirty="0" smtClean="0"/>
              <a:t> </a:t>
            </a:r>
            <a:br>
              <a:rPr lang="fr-FR" baseline="0" dirty="0" smtClean="0"/>
            </a:br>
            <a:r>
              <a:rPr lang="fr-FR" baseline="0" dirty="0" smtClean="0"/>
              <a:t>Sinon, sur un individu, pour tous ses </a:t>
            </a:r>
            <a:r>
              <a:rPr lang="fr-FR" baseline="0" dirty="0" err="1" smtClean="0"/>
              <a:t>reads</a:t>
            </a:r>
            <a:r>
              <a:rPr lang="fr-FR" baseline="0" dirty="0" smtClean="0"/>
              <a:t> alignés =&gt; détermine s’il est Homozygote (ab proche de 98%) ou </a:t>
            </a:r>
            <a:r>
              <a:rPr lang="fr-FR" baseline="0" dirty="0" err="1" smtClean="0"/>
              <a:t>Heterozygote</a:t>
            </a:r>
            <a:r>
              <a:rPr lang="fr-FR" baseline="0" dirty="0" smtClean="0"/>
              <a:t> (ab proche de 50%) pour le variant. </a:t>
            </a:r>
          </a:p>
          <a:p>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Purpose of v</a:t>
            </a:r>
            <a:r>
              <a:rPr lang="fr-FR" sz="1200" dirty="0" err="1" smtClean="0"/>
              <a:t>ariant</a:t>
            </a:r>
            <a:r>
              <a:rPr lang="fr-FR" sz="1200" dirty="0" smtClean="0"/>
              <a:t> </a:t>
            </a:r>
            <a:r>
              <a:rPr lang="fr-FR" sz="1200" dirty="0" err="1" smtClean="0"/>
              <a:t>quality</a:t>
            </a:r>
            <a:r>
              <a:rPr lang="fr-FR" sz="1200" dirty="0" smtClean="0"/>
              <a:t> score log-</a:t>
            </a:r>
            <a:r>
              <a:rPr lang="fr-FR" sz="1200" dirty="0" err="1" smtClean="0"/>
              <a:t>odds</a:t>
            </a:r>
            <a:r>
              <a:rPr lang="fr-FR" sz="1200" dirty="0" smtClean="0"/>
              <a:t> </a:t>
            </a:r>
            <a:r>
              <a:rPr lang="en-US" sz="1200" dirty="0" smtClean="0"/>
              <a:t>: to enable variant filtering in a way that allows analysts to balance sensitivity (trying to discover all the real variants) and specificity (trying to limit the false positives that creep in when filters get too lenient) as finely as possible.</a:t>
            </a:r>
          </a:p>
          <a:p>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Ideally, the value of AB should be close to 0.5, so half of the reads support the REF allele and half of the reads support the ALT allele =&gt; genotype heterozygote. </a:t>
            </a:r>
            <a:endParaRPr lang="fr-FR" sz="1200" dirty="0" smtClean="0"/>
          </a:p>
          <a:p>
            <a:endParaRPr lang="fr-FR" baseline="0"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16</a:t>
            </a:fld>
            <a:endParaRPr lang="fr-FR"/>
          </a:p>
        </p:txBody>
      </p:sp>
    </p:spTree>
    <p:extLst>
      <p:ext uri="{BB962C8B-B14F-4D97-AF65-F5344CB8AC3E}">
        <p14:creationId xmlns:p14="http://schemas.microsoft.com/office/powerpoint/2010/main" val="3582938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17</a:t>
            </a:fld>
            <a:endParaRPr lang="fr-FR"/>
          </a:p>
        </p:txBody>
      </p:sp>
    </p:spTree>
    <p:extLst>
      <p:ext uri="{BB962C8B-B14F-4D97-AF65-F5344CB8AC3E}">
        <p14:creationId xmlns:p14="http://schemas.microsoft.com/office/powerpoint/2010/main" val="2023934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18</a:t>
            </a:fld>
            <a:endParaRPr lang="fr-FR"/>
          </a:p>
        </p:txBody>
      </p:sp>
    </p:spTree>
    <p:extLst>
      <p:ext uri="{BB962C8B-B14F-4D97-AF65-F5344CB8AC3E}">
        <p14:creationId xmlns:p14="http://schemas.microsoft.com/office/powerpoint/2010/main" val="188635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b="1" kern="1200" dirty="0" smtClean="0">
                <a:solidFill>
                  <a:schemeClr val="tx1"/>
                </a:solidFill>
                <a:effectLst/>
                <a:latin typeface="+mn-lt"/>
                <a:ea typeface="+mn-ea"/>
                <a:cs typeface="+mn-cs"/>
              </a:rPr>
              <a:t>Methodology for the analysis of rare genetic variation in genome-wide association and re-sequencing studies of complex human traits. </a:t>
            </a:r>
            <a:r>
              <a:rPr lang="en-GB" sz="1200" b="1" u="sng" kern="1200" dirty="0" err="1" smtClean="0">
                <a:solidFill>
                  <a:schemeClr val="tx1"/>
                </a:solidFill>
                <a:effectLst/>
                <a:latin typeface="+mn-lt"/>
                <a:ea typeface="+mn-ea"/>
                <a:cs typeface="+mn-cs"/>
              </a:rPr>
              <a:t>Moutsianas</a:t>
            </a:r>
            <a:r>
              <a:rPr lang="en-GB" sz="1200" b="1" kern="1200" dirty="0" smtClean="0">
                <a:solidFill>
                  <a:schemeClr val="tx1"/>
                </a:solidFill>
                <a:effectLst/>
                <a:latin typeface="+mn-lt"/>
                <a:ea typeface="+mn-ea"/>
                <a:cs typeface="+mn-cs"/>
              </a:rPr>
              <a:t> and </a:t>
            </a:r>
            <a:r>
              <a:rPr lang="en-GB" sz="1200" b="1" u="sng" kern="1200" dirty="0" smtClean="0">
                <a:solidFill>
                  <a:schemeClr val="tx1"/>
                </a:solidFill>
                <a:effectLst/>
                <a:latin typeface="+mn-lt"/>
                <a:ea typeface="+mn-ea"/>
                <a:cs typeface="+mn-cs"/>
              </a:rPr>
              <a:t>Morris</a:t>
            </a:r>
            <a:r>
              <a:rPr lang="en-GB" sz="1200" b="1" kern="1200" dirty="0" smtClean="0">
                <a:solidFill>
                  <a:schemeClr val="tx1"/>
                </a:solidFill>
                <a:effectLst/>
                <a:latin typeface="+mn-lt"/>
                <a:ea typeface="+mn-ea"/>
                <a:cs typeface="+mn-cs"/>
              </a:rPr>
              <a:t>, Jun 10, 2014</a:t>
            </a:r>
            <a:endParaRPr lang="fr-FR" dirty="0" smtClean="0"/>
          </a:p>
          <a:p>
            <a:r>
              <a:rPr lang="fr-FR" dirty="0" smtClean="0"/>
              <a:t>https://www.ncbi.nlm.nih.gov/pmc/articles/PMC4168660/</a:t>
            </a:r>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19</a:t>
            </a:fld>
            <a:endParaRPr lang="fr-FR"/>
          </a:p>
        </p:txBody>
      </p:sp>
    </p:spTree>
    <p:extLst>
      <p:ext uri="{BB962C8B-B14F-4D97-AF65-F5344CB8AC3E}">
        <p14:creationId xmlns:p14="http://schemas.microsoft.com/office/powerpoint/2010/main" val="805424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SKAT et SKAT-O : https://www.ncbi.nlm.nih.gov/pmc/articles/PMC3415556/</a:t>
            </a:r>
          </a:p>
          <a:p>
            <a:r>
              <a:rPr lang="en-US" sz="1200" kern="1200" dirty="0" smtClean="0">
                <a:solidFill>
                  <a:schemeClr val="tx1"/>
                </a:solidFill>
                <a:effectLst/>
                <a:latin typeface="+mn-lt"/>
                <a:ea typeface="+mn-ea"/>
                <a:cs typeface="+mn-cs"/>
              </a:rPr>
              <a:t>SKAT-O et C-Alpha : http://journals.plos.org/plosgenetics/article?id=10.1371/journal.pgen.1003694</a:t>
            </a:r>
          </a:p>
          <a:p>
            <a:r>
              <a:rPr lang="en-US" sz="1200" kern="1200" dirty="0" err="1" smtClean="0">
                <a:solidFill>
                  <a:schemeClr val="tx1"/>
                </a:solidFill>
                <a:effectLst/>
                <a:latin typeface="+mn-lt"/>
                <a:ea typeface="+mn-ea"/>
                <a:cs typeface="+mn-cs"/>
              </a:rPr>
              <a:t>MiST</a:t>
            </a:r>
            <a:r>
              <a:rPr lang="en-US" sz="1200" kern="1200" baseline="0" dirty="0" smtClean="0">
                <a:solidFill>
                  <a:schemeClr val="tx1"/>
                </a:solidFill>
                <a:effectLst/>
                <a:latin typeface="+mn-lt"/>
                <a:ea typeface="+mn-ea"/>
                <a:cs typeface="+mn-cs"/>
              </a:rPr>
              <a:t>, SKAT-o, KBAC plus puissant </a:t>
            </a:r>
            <a:r>
              <a:rPr lang="en-US" sz="1200" kern="1200" baseline="0" dirty="0" err="1" smtClean="0">
                <a:solidFill>
                  <a:schemeClr val="tx1"/>
                </a:solidFill>
                <a:effectLst/>
                <a:latin typeface="+mn-lt"/>
                <a:ea typeface="+mn-ea"/>
                <a:cs typeface="+mn-cs"/>
              </a:rPr>
              <a:t>selon</a:t>
            </a:r>
            <a:r>
              <a:rPr lang="en-US" sz="1200" kern="1200" baseline="0" dirty="0" smtClean="0">
                <a:solidFill>
                  <a:schemeClr val="tx1"/>
                </a:solidFill>
                <a:effectLst/>
                <a:latin typeface="+mn-lt"/>
                <a:ea typeface="+mn-ea"/>
                <a:cs typeface="+mn-cs"/>
              </a:rPr>
              <a:t> la </a:t>
            </a:r>
            <a:r>
              <a:rPr lang="en-US" sz="1200" kern="1200" baseline="0" dirty="0" err="1" smtClean="0">
                <a:solidFill>
                  <a:schemeClr val="tx1"/>
                </a:solidFill>
                <a:effectLst/>
                <a:latin typeface="+mn-lt"/>
                <a:ea typeface="+mn-ea"/>
                <a:cs typeface="+mn-cs"/>
              </a:rPr>
              <a:t>cas</a:t>
            </a:r>
            <a:r>
              <a:rPr lang="en-US" sz="1200" kern="1200" baseline="0" dirty="0" smtClean="0">
                <a:solidFill>
                  <a:schemeClr val="tx1"/>
                </a:solidFill>
                <a:effectLst/>
                <a:latin typeface="+mn-lt"/>
                <a:ea typeface="+mn-ea"/>
                <a:cs typeface="+mn-cs"/>
              </a:rPr>
              <a:t> de figure… </a:t>
            </a:r>
            <a:r>
              <a:rPr lang="en-US" sz="1200" kern="1200" dirty="0" smtClean="0">
                <a:solidFill>
                  <a:schemeClr val="tx1"/>
                </a:solidFill>
                <a:effectLst/>
                <a:latin typeface="+mn-lt"/>
                <a:ea typeface="+mn-ea"/>
                <a:cs typeface="+mn-cs"/>
              </a:rPr>
              <a:t> https://www.ncbi.nlm.nih.gov/pubmed/25906071</a:t>
            </a:r>
          </a:p>
          <a:p>
            <a:endParaRPr lang="en-US"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20</a:t>
            </a:fld>
            <a:endParaRPr lang="fr-FR"/>
          </a:p>
        </p:txBody>
      </p:sp>
    </p:spTree>
    <p:extLst>
      <p:ext uri="{BB962C8B-B14F-4D97-AF65-F5344CB8AC3E}">
        <p14:creationId xmlns:p14="http://schemas.microsoft.com/office/powerpoint/2010/main" val="2272079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21</a:t>
            </a:fld>
            <a:endParaRPr lang="fr-FR"/>
          </a:p>
        </p:txBody>
      </p:sp>
    </p:spTree>
    <p:extLst>
      <p:ext uri="{BB962C8B-B14F-4D97-AF65-F5344CB8AC3E}">
        <p14:creationId xmlns:p14="http://schemas.microsoft.com/office/powerpoint/2010/main" val="3439240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22</a:t>
            </a:fld>
            <a:endParaRPr lang="fr-FR"/>
          </a:p>
        </p:txBody>
      </p:sp>
    </p:spTree>
    <p:extLst>
      <p:ext uri="{BB962C8B-B14F-4D97-AF65-F5344CB8AC3E}">
        <p14:creationId xmlns:p14="http://schemas.microsoft.com/office/powerpoint/2010/main" val="199154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Trouver une image</a:t>
            </a:r>
            <a:r>
              <a:rPr lang="fr-FR" baseline="0" dirty="0" smtClean="0"/>
              <a:t> </a:t>
            </a:r>
            <a:r>
              <a:rPr lang="fr-FR" baseline="0" dirty="0" err="1" smtClean="0"/>
              <a:t>mosaique</a:t>
            </a:r>
            <a:r>
              <a:rPr lang="fr-FR" baseline="0" dirty="0" smtClean="0"/>
              <a:t> sur l’</a:t>
            </a:r>
            <a:r>
              <a:rPr lang="fr-FR" baseline="0" dirty="0" err="1" smtClean="0"/>
              <a:t>allignement</a:t>
            </a:r>
            <a:r>
              <a:rPr lang="fr-FR" baseline="0" dirty="0" smtClean="0"/>
              <a:t> des </a:t>
            </a:r>
            <a:r>
              <a:rPr lang="fr-FR" baseline="0" dirty="0" err="1" smtClean="0"/>
              <a:t>reads</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5</a:t>
            </a:fld>
            <a:endParaRPr lang="fr-FR"/>
          </a:p>
        </p:txBody>
      </p:sp>
    </p:spTree>
    <p:extLst>
      <p:ext uri="{BB962C8B-B14F-4D97-AF65-F5344CB8AC3E}">
        <p14:creationId xmlns:p14="http://schemas.microsoft.com/office/powerpoint/2010/main" val="179392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23</a:t>
            </a:fld>
            <a:endParaRPr lang="fr-FR"/>
          </a:p>
        </p:txBody>
      </p:sp>
    </p:spTree>
    <p:extLst>
      <p:ext uri="{BB962C8B-B14F-4D97-AF65-F5344CB8AC3E}">
        <p14:creationId xmlns:p14="http://schemas.microsoft.com/office/powerpoint/2010/main" val="511913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24</a:t>
            </a:fld>
            <a:endParaRPr lang="fr-FR"/>
          </a:p>
        </p:txBody>
      </p:sp>
    </p:spTree>
    <p:extLst>
      <p:ext uri="{BB962C8B-B14F-4D97-AF65-F5344CB8AC3E}">
        <p14:creationId xmlns:p14="http://schemas.microsoft.com/office/powerpoint/2010/main" val="2868067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26</a:t>
            </a:fld>
            <a:endParaRPr lang="fr-FR"/>
          </a:p>
        </p:txBody>
      </p:sp>
    </p:spTree>
    <p:extLst>
      <p:ext uri="{BB962C8B-B14F-4D97-AF65-F5344CB8AC3E}">
        <p14:creationId xmlns:p14="http://schemas.microsoft.com/office/powerpoint/2010/main" val="48553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Trouver une image</a:t>
            </a:r>
            <a:r>
              <a:rPr lang="fr-FR" baseline="0" dirty="0" smtClean="0"/>
              <a:t> </a:t>
            </a:r>
            <a:r>
              <a:rPr lang="fr-FR" baseline="0" dirty="0" err="1" smtClean="0"/>
              <a:t>mosaique</a:t>
            </a:r>
            <a:r>
              <a:rPr lang="fr-FR" baseline="0" dirty="0" smtClean="0"/>
              <a:t> sur l’</a:t>
            </a:r>
            <a:r>
              <a:rPr lang="fr-FR" baseline="0" dirty="0" err="1" smtClean="0"/>
              <a:t>allignement</a:t>
            </a:r>
            <a:r>
              <a:rPr lang="fr-FR" baseline="0" dirty="0" smtClean="0"/>
              <a:t> des </a:t>
            </a:r>
            <a:r>
              <a:rPr lang="fr-FR" baseline="0" dirty="0" err="1" smtClean="0"/>
              <a:t>reads</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6</a:t>
            </a:fld>
            <a:endParaRPr lang="fr-FR"/>
          </a:p>
        </p:txBody>
      </p:sp>
    </p:spTree>
    <p:extLst>
      <p:ext uri="{BB962C8B-B14F-4D97-AF65-F5344CB8AC3E}">
        <p14:creationId xmlns:p14="http://schemas.microsoft.com/office/powerpoint/2010/main" val="3693380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7</a:t>
            </a:fld>
            <a:endParaRPr lang="fr-FR"/>
          </a:p>
        </p:txBody>
      </p:sp>
    </p:spTree>
    <p:extLst>
      <p:ext uri="{BB962C8B-B14F-4D97-AF65-F5344CB8AC3E}">
        <p14:creationId xmlns:p14="http://schemas.microsoft.com/office/powerpoint/2010/main" val="33060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Autre diapo que</a:t>
            </a:r>
            <a:r>
              <a:rPr lang="fr-FR" baseline="0" dirty="0" smtClean="0"/>
              <a:t> l’on pourrait recommander : </a:t>
            </a:r>
          </a:p>
          <a:p>
            <a:r>
              <a:rPr lang="fr-FR" baseline="0" dirty="0" smtClean="0"/>
              <a:t>http://www.canceropole-gso.org/download/fichiers/3606/NGS+Canceropole+GSO+mai+2016+AGros_DIFF.pdf</a:t>
            </a:r>
          </a:p>
          <a:p>
            <a:r>
              <a:rPr lang="fr-FR" baseline="0" dirty="0" smtClean="0"/>
              <a:t>On y trouve quelques illustrations pour visualiser les différentes étapes du </a:t>
            </a:r>
            <a:r>
              <a:rPr lang="fr-FR" baseline="0" dirty="0" err="1" smtClean="0"/>
              <a:t>séquencage</a:t>
            </a:r>
            <a:r>
              <a:rPr lang="fr-FR" baseline="0" dirty="0" smtClean="0"/>
              <a:t> et de la </a:t>
            </a:r>
            <a:r>
              <a:rPr lang="fr-FR" baseline="0" dirty="0" err="1" smtClean="0"/>
              <a:t>bioInfo</a:t>
            </a:r>
            <a:r>
              <a:rPr lang="fr-FR" baseline="0" dirty="0" smtClean="0"/>
              <a:t>.</a:t>
            </a:r>
          </a:p>
          <a:p>
            <a:endParaRPr lang="fr-FR"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8</a:t>
            </a:fld>
            <a:endParaRPr lang="fr-FR"/>
          </a:p>
        </p:txBody>
      </p:sp>
    </p:spTree>
    <p:extLst>
      <p:ext uri="{BB962C8B-B14F-4D97-AF65-F5344CB8AC3E}">
        <p14:creationId xmlns:p14="http://schemas.microsoft.com/office/powerpoint/2010/main" val="396662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Source des</a:t>
            </a:r>
            <a:r>
              <a:rPr lang="fr-FR" baseline="0" dirty="0" smtClean="0"/>
              <a:t> images : http://www.canceropole-gso.org/download/fichiers/3606/NGS+Canceropole+GSO+mai+2016+AGros_DIFF.pdf</a:t>
            </a:r>
          </a:p>
          <a:p>
            <a:endParaRPr lang="fr-FR" baseline="0" dirty="0" smtClean="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9</a:t>
            </a:fld>
            <a:endParaRPr lang="fr-FR"/>
          </a:p>
        </p:txBody>
      </p:sp>
    </p:spTree>
    <p:extLst>
      <p:ext uri="{BB962C8B-B14F-4D97-AF65-F5344CB8AC3E}">
        <p14:creationId xmlns:p14="http://schemas.microsoft.com/office/powerpoint/2010/main" val="2368810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000" dirty="0" smtClean="0"/>
              <a:t>Accès à 1K</a:t>
            </a:r>
            <a:r>
              <a:rPr lang="fr-FR" sz="1000" baseline="0" dirty="0" smtClean="0"/>
              <a:t> </a:t>
            </a:r>
            <a:r>
              <a:rPr lang="fr-FR" sz="1000" baseline="0" dirty="0" err="1" smtClean="0"/>
              <a:t>genomes</a:t>
            </a:r>
            <a:r>
              <a:rPr lang="fr-FR" sz="1000" dirty="0" smtClean="0"/>
              <a:t> via R : http://bioconductor.org/packages/release/data/annotation/html/BSgenome.Hsapiens.1000genomes.hs37d5.html</a:t>
            </a:r>
          </a:p>
          <a:p>
            <a:r>
              <a:rPr lang="fr-FR" sz="1000" dirty="0" smtClean="0"/>
              <a:t>Accès à </a:t>
            </a:r>
            <a:r>
              <a:rPr lang="fr-FR" sz="1000" dirty="0" err="1" smtClean="0"/>
              <a:t>GnomAD</a:t>
            </a:r>
            <a:r>
              <a:rPr lang="fr-FR" sz="1000" dirty="0" smtClean="0"/>
              <a:t> via R : http://bioconductor.org/packages/release/data/annotation/html/MafDb.gnomAD.r2.0.1.hs37d5.html</a:t>
            </a:r>
          </a:p>
          <a:p>
            <a:r>
              <a:rPr lang="fr-FR" sz="1000" dirty="0" smtClean="0"/>
              <a:t>Accès à </a:t>
            </a:r>
            <a:r>
              <a:rPr lang="fr-FR" sz="1000" dirty="0" err="1" smtClean="0"/>
              <a:t>Gwas</a:t>
            </a:r>
            <a:r>
              <a:rPr lang="fr-FR" sz="1000" dirty="0" smtClean="0"/>
              <a:t> </a:t>
            </a:r>
            <a:r>
              <a:rPr lang="fr-FR" sz="1000" dirty="0" err="1" smtClean="0"/>
              <a:t>Catalog</a:t>
            </a:r>
            <a:r>
              <a:rPr lang="fr-FR" sz="1000" dirty="0" smtClean="0"/>
              <a:t> via R : http://bioconductor.org/packages/release/bioc/html/gwascat.html</a:t>
            </a:r>
          </a:p>
          <a:p>
            <a:r>
              <a:rPr lang="fr-FR" sz="1000" dirty="0" smtClean="0"/>
              <a:t>Accès</a:t>
            </a:r>
            <a:r>
              <a:rPr lang="fr-FR" sz="1000" baseline="0" dirty="0" smtClean="0"/>
              <a:t> à </a:t>
            </a:r>
            <a:r>
              <a:rPr lang="fr-FR" sz="1000" baseline="0" dirty="0" err="1" smtClean="0"/>
              <a:t>Ensembl</a:t>
            </a:r>
            <a:r>
              <a:rPr lang="fr-FR" sz="1000" baseline="0" dirty="0" smtClean="0"/>
              <a:t> (et d’autres bases comme COSMIC…) via R : http://www.bioconductor.org/packages/release/bioc/html/biomaRt.html</a:t>
            </a:r>
          </a:p>
          <a:p>
            <a:endParaRPr lang="fr-FR" sz="1000" dirty="0" smtClean="0"/>
          </a:p>
          <a:p>
            <a:r>
              <a:rPr lang="fr-FR" sz="1000" dirty="0" err="1" smtClean="0"/>
              <a:t>Etc</a:t>
            </a:r>
            <a:r>
              <a:rPr lang="fr-FR" sz="1000" dirty="0" smtClean="0"/>
              <a:t> beaucoup d’autres bases sur bioconductor.org</a:t>
            </a:r>
            <a:endParaRPr lang="fr-FR" sz="1000" dirty="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10</a:t>
            </a:fld>
            <a:endParaRPr lang="fr-FR"/>
          </a:p>
        </p:txBody>
      </p:sp>
    </p:spTree>
    <p:extLst>
      <p:ext uri="{BB962C8B-B14F-4D97-AF65-F5344CB8AC3E}">
        <p14:creationId xmlns:p14="http://schemas.microsoft.com/office/powerpoint/2010/main" val="345777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études de liaison  : </a:t>
            </a:r>
            <a:r>
              <a:rPr lang="fr-FR" dirty="0" smtClean="0"/>
              <a:t>[</a:t>
            </a:r>
            <a:r>
              <a:rPr lang="fr-FR" dirty="0" err="1" smtClean="0">
                <a:hlinkClick r:id="rId3"/>
              </a:rPr>
              <a:t>Demenais</a:t>
            </a:r>
            <a:r>
              <a:rPr lang="fr-FR" dirty="0" smtClean="0">
                <a:hlinkClick r:id="rId3"/>
              </a:rPr>
              <a:t> et al., 1996</a:t>
            </a:r>
            <a:r>
              <a:rPr lang="fr-FR" dirty="0" smtClean="0"/>
              <a:t>,</a:t>
            </a:r>
            <a:r>
              <a:rPr lang="fr-FR" dirty="0" smtClean="0">
                <a:hlinkClick r:id="rId4"/>
              </a:rPr>
              <a:t>Feingold et al., 1998</a:t>
            </a:r>
            <a:r>
              <a:rPr lang="fr-FR" dirty="0" smtClean="0"/>
              <a:t>,</a:t>
            </a:r>
            <a:r>
              <a:rPr lang="fr-FR" dirty="0" smtClean="0">
                <a:hlinkClick r:id="rId5"/>
              </a:rPr>
              <a:t>Campion, 2001</a:t>
            </a:r>
            <a:r>
              <a:rPr lang="fr-FR"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smtClean="0"/>
              <a:t>Demenais</a:t>
            </a:r>
            <a:r>
              <a:rPr lang="fr-FR" dirty="0" smtClean="0"/>
              <a:t> et al., 1996 </a:t>
            </a:r>
            <a:r>
              <a:rPr lang="fr-FR" dirty="0" err="1" smtClean="0"/>
              <a:t>Demenais</a:t>
            </a:r>
            <a:r>
              <a:rPr lang="fr-FR" dirty="0" smtClean="0"/>
              <a:t>, F., Martinez, M., and </a:t>
            </a:r>
            <a:r>
              <a:rPr lang="fr-FR" dirty="0" err="1" smtClean="0"/>
              <a:t>Lathrop</a:t>
            </a:r>
            <a:r>
              <a:rPr lang="fr-FR" dirty="0" smtClean="0"/>
              <a:t>, M. (1996). </a:t>
            </a:r>
            <a:br>
              <a:rPr lang="fr-FR" dirty="0" smtClean="0"/>
            </a:br>
            <a:r>
              <a:rPr lang="fr-FR" dirty="0" smtClean="0"/>
              <a:t>Méthodes statistiques pour identifier les gènes dans les maladies multifactorielles. </a:t>
            </a:r>
            <a:br>
              <a:rPr lang="fr-FR" dirty="0" smtClean="0"/>
            </a:br>
            <a:r>
              <a:rPr lang="fr-FR" i="1" dirty="0" smtClean="0"/>
              <a:t>Ann Instit Pasteur</a:t>
            </a:r>
            <a:r>
              <a:rPr lang="fr-FR" dirty="0" smtClean="0"/>
              <a:t>, 7(1):3-12.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smtClean="0"/>
              <a:t>Feingold</a:t>
            </a:r>
            <a:r>
              <a:rPr lang="fr-FR" dirty="0" smtClean="0"/>
              <a:t> et al., 1998 </a:t>
            </a:r>
            <a:r>
              <a:rPr lang="fr-FR" dirty="0" err="1" smtClean="0"/>
              <a:t>Feingold</a:t>
            </a:r>
            <a:r>
              <a:rPr lang="fr-FR" dirty="0" smtClean="0"/>
              <a:t>, J., </a:t>
            </a:r>
            <a:r>
              <a:rPr lang="fr-FR" dirty="0" err="1" smtClean="0"/>
              <a:t>Fellous</a:t>
            </a:r>
            <a:r>
              <a:rPr lang="fr-FR" dirty="0" smtClean="0"/>
              <a:t>, M., and Solignac, M. (1998). </a:t>
            </a:r>
            <a:br>
              <a:rPr lang="fr-FR" dirty="0" smtClean="0"/>
            </a:br>
            <a:r>
              <a:rPr lang="fr-FR" i="1" dirty="0" smtClean="0"/>
              <a:t>Principes de génétique humaine</a:t>
            </a:r>
            <a:r>
              <a:rPr lang="fr-FR" dirty="0" smtClean="0"/>
              <a:t>, </a:t>
            </a:r>
            <a:r>
              <a:rPr lang="fr-FR" dirty="0" err="1" smtClean="0"/>
              <a:t>chapter</a:t>
            </a:r>
            <a:r>
              <a:rPr lang="fr-FR" dirty="0" smtClean="0"/>
              <a:t> 12, pages 305-319. </a:t>
            </a:r>
            <a:br>
              <a:rPr lang="fr-FR" dirty="0" smtClean="0"/>
            </a:br>
            <a:r>
              <a:rPr lang="fr-FR" dirty="0" smtClean="0"/>
              <a:t>Hermann.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Campion, 2001 Campion, D. (2001). </a:t>
            </a:r>
            <a:br>
              <a:rPr lang="fr-FR" dirty="0" smtClean="0"/>
            </a:br>
            <a:r>
              <a:rPr lang="fr-FR" dirty="0" smtClean="0"/>
              <a:t>Dissection génétique des maladies à hérédité complexe. </a:t>
            </a:r>
            <a:br>
              <a:rPr lang="fr-FR" dirty="0" smtClean="0"/>
            </a:br>
            <a:r>
              <a:rPr lang="fr-FR" i="1" dirty="0" smtClean="0"/>
              <a:t>Med </a:t>
            </a:r>
            <a:r>
              <a:rPr lang="fr-FR" i="1" dirty="0" err="1" smtClean="0"/>
              <a:t>Sci</a:t>
            </a:r>
            <a:r>
              <a:rPr lang="fr-FR" dirty="0" smtClean="0"/>
              <a:t>, 11(17):1139-48. </a:t>
            </a:r>
            <a:endParaRPr lang="fr-FR" baseline="0" dirty="0" smtClean="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11</a:t>
            </a:fld>
            <a:endParaRPr lang="fr-FR"/>
          </a:p>
        </p:txBody>
      </p:sp>
    </p:spTree>
    <p:extLst>
      <p:ext uri="{BB962C8B-B14F-4D97-AF65-F5344CB8AC3E}">
        <p14:creationId xmlns:p14="http://schemas.microsoft.com/office/powerpoint/2010/main" val="2850671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noProof="0" dirty="0" err="1" smtClean="0"/>
              <a:t>power.prop.test</a:t>
            </a:r>
            <a:r>
              <a:rPr lang="fr-FR" sz="1200" noProof="0" dirty="0" smtClean="0"/>
              <a:t>(p1=0.001, p2=0.002, </a:t>
            </a:r>
            <a:r>
              <a:rPr lang="fr-FR" sz="1200" noProof="0" dirty="0" err="1" smtClean="0"/>
              <a:t>sig.level</a:t>
            </a:r>
            <a:r>
              <a:rPr lang="fr-FR" sz="1200" noProof="0" dirty="0" smtClean="0"/>
              <a:t>=5e-6, power=0.8, </a:t>
            </a:r>
            <a:r>
              <a:rPr lang="fr-FR" sz="1200" noProof="0" dirty="0" err="1" smtClean="0"/>
              <a:t>alt</a:t>
            </a:r>
            <a:r>
              <a:rPr lang="fr-FR" sz="1200" noProof="0" dirty="0" smtClean="0"/>
              <a:t>="</a:t>
            </a:r>
            <a:r>
              <a:rPr lang="fr-FR" sz="1200" noProof="0" dirty="0" err="1" smtClean="0"/>
              <a:t>one.sided</a:t>
            </a:r>
            <a:r>
              <a:rPr lang="fr-FR" sz="1200" noProof="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noProof="0" dirty="0" smtClean="0"/>
              <a:t>Retourne le nb </a:t>
            </a:r>
            <a:r>
              <a:rPr lang="fr-FR" sz="1200" noProof="0" dirty="0" err="1" smtClean="0"/>
              <a:t>ind</a:t>
            </a:r>
            <a:r>
              <a:rPr lang="fr-FR" sz="1200" noProof="0" dirty="0" smtClean="0"/>
              <a:t> nécessaire par groupe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noProof="0" dirty="0" smtClean="0"/>
              <a:t>https://stat.ethz.ch/R-manual/R-devel/library/stats/html/power.prop.test.html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noProof="0" dirty="0" smtClean="0"/>
          </a:p>
        </p:txBody>
      </p:sp>
      <p:sp>
        <p:nvSpPr>
          <p:cNvPr id="4" name="Espace réservé du numéro de diapositive 3"/>
          <p:cNvSpPr>
            <a:spLocks noGrp="1"/>
          </p:cNvSpPr>
          <p:nvPr>
            <p:ph type="sldNum" sz="quarter" idx="10"/>
          </p:nvPr>
        </p:nvSpPr>
        <p:spPr/>
        <p:txBody>
          <a:bodyPr/>
          <a:lstStyle/>
          <a:p>
            <a:fld id="{93FB7AFD-25F7-4A35-91CC-4ACC62E547E4}" type="slidenum">
              <a:rPr lang="fr-FR" smtClean="0"/>
              <a:t>12</a:t>
            </a:fld>
            <a:endParaRPr lang="fr-FR"/>
          </a:p>
        </p:txBody>
      </p:sp>
    </p:spTree>
    <p:extLst>
      <p:ext uri="{BB962C8B-B14F-4D97-AF65-F5344CB8AC3E}">
        <p14:creationId xmlns:p14="http://schemas.microsoft.com/office/powerpoint/2010/main" val="3909700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5FF996A-4B02-46C4-9264-6264DEA37FFC}" type="datetimeFigureOut">
              <a:rPr lang="fr-FR" smtClean="0"/>
              <a:t>11/10/2018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3145227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5FF996A-4B02-46C4-9264-6264DEA37FFC}" type="datetimeFigureOut">
              <a:rPr lang="fr-FR" smtClean="0"/>
              <a:t>11/10/2018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396901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5FF996A-4B02-46C4-9264-6264DEA37FFC}" type="datetimeFigureOut">
              <a:rPr lang="fr-FR" smtClean="0"/>
              <a:t>11/10/2018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1104413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5FF996A-4B02-46C4-9264-6264DEA37FFC}" type="datetimeFigureOut">
              <a:rPr lang="fr-FR" smtClean="0"/>
              <a:t>11/10/2018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420883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5FF996A-4B02-46C4-9264-6264DEA37FFC}" type="datetimeFigureOut">
              <a:rPr lang="fr-FR" smtClean="0"/>
              <a:t>11/10/2018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3707181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5FF996A-4B02-46C4-9264-6264DEA37FFC}" type="datetimeFigureOut">
              <a:rPr lang="fr-FR" smtClean="0"/>
              <a:t>11/10/2018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2489528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5FF996A-4B02-46C4-9264-6264DEA37FFC}" type="datetimeFigureOut">
              <a:rPr lang="fr-FR" smtClean="0"/>
              <a:t>11/10/2018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254508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5FF996A-4B02-46C4-9264-6264DEA37FFC}" type="datetimeFigureOut">
              <a:rPr lang="fr-FR" smtClean="0"/>
              <a:t>11/10/2018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231892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5FF996A-4B02-46C4-9264-6264DEA37FFC}" type="datetimeFigureOut">
              <a:rPr lang="fr-FR" smtClean="0"/>
              <a:t>11/10/2018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3375697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5FF996A-4B02-46C4-9264-6264DEA37FFC}" type="datetimeFigureOut">
              <a:rPr lang="fr-FR" smtClean="0"/>
              <a:t>11/10/2018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285434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5FF996A-4B02-46C4-9264-6264DEA37FFC}" type="datetimeFigureOut">
              <a:rPr lang="fr-FR" smtClean="0"/>
              <a:t>11/10/2018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D2ED6AD-00FB-4296-95CB-D62D26FEB24D}" type="slidenum">
              <a:rPr lang="fr-FR" smtClean="0"/>
              <a:t>‹N°›</a:t>
            </a:fld>
            <a:endParaRPr lang="fr-FR"/>
          </a:p>
        </p:txBody>
      </p:sp>
    </p:spTree>
    <p:extLst>
      <p:ext uri="{BB962C8B-B14F-4D97-AF65-F5344CB8AC3E}">
        <p14:creationId xmlns:p14="http://schemas.microsoft.com/office/powerpoint/2010/main" val="102542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F996A-4B02-46C4-9264-6264DEA37FFC}" type="datetimeFigureOut">
              <a:rPr lang="fr-FR" smtClean="0"/>
              <a:t>11/10/2018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ED6AD-00FB-4296-95CB-D62D26FEB24D}" type="slidenum">
              <a:rPr lang="fr-FR" smtClean="0"/>
              <a:t>‹N°›</a:t>
            </a:fld>
            <a:endParaRPr lang="fr-FR"/>
          </a:p>
        </p:txBody>
      </p:sp>
    </p:spTree>
    <p:extLst>
      <p:ext uri="{BB962C8B-B14F-4D97-AF65-F5344CB8AC3E}">
        <p14:creationId xmlns:p14="http://schemas.microsoft.com/office/powerpoint/2010/main" val="22935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www.haplotype-reference-consortium.org/home" TargetMode="External"/><Relationship Id="rId13"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hyperlink" Target="http://grch37.ensembl.org/Homo_sapiens/Info/Index" TargetMode="External"/><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gnomad.broadinstitute.org/" TargetMode="External"/><Relationship Id="rId11" Type="http://schemas.openxmlformats.org/officeDocument/2006/relationships/image" Target="../media/image23.png"/><Relationship Id="rId5" Type="http://schemas.openxmlformats.org/officeDocument/2006/relationships/hyperlink" Target="http://exac.broadinstitute.org/" TargetMode="External"/><Relationship Id="rId10" Type="http://schemas.openxmlformats.org/officeDocument/2006/relationships/hyperlink" Target="https://www.ebi.ac.uk/gwas/" TargetMode="External"/><Relationship Id="rId4" Type="http://schemas.openxmlformats.org/officeDocument/2006/relationships/hyperlink" Target="http://www.internationalgenome.org/" TargetMode="External"/><Relationship Id="rId9" Type="http://schemas.openxmlformats.org/officeDocument/2006/relationships/hyperlink" Target="https://imputationserver.sph.umich.edu/"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0.png"/><Relationship Id="rId2" Type="http://schemas.openxmlformats.org/officeDocument/2006/relationships/notesSlide" Target="../notesSlides/notesSlide16.xml"/><Relationship Id="rId16"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5" Type="http://schemas.openxmlformats.org/officeDocument/2006/relationships/image" Target="../media/image34.png"/><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 Id="rId14" Type="http://schemas.openxmlformats.org/officeDocument/2006/relationships/image" Target="../media/image3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973818" y="781665"/>
            <a:ext cx="8079718" cy="2674618"/>
          </a:xfrm>
          <a:ln/>
        </p:spPr>
        <p:style>
          <a:lnRef idx="1">
            <a:schemeClr val="accent1"/>
          </a:lnRef>
          <a:fillRef idx="2">
            <a:schemeClr val="accent1"/>
          </a:fillRef>
          <a:effectRef idx="1">
            <a:schemeClr val="accent1"/>
          </a:effectRef>
          <a:fontRef idx="minor">
            <a:schemeClr val="dk1"/>
          </a:fontRef>
        </p:style>
        <p:txBody>
          <a:bodyPr anchor="ctr">
            <a:normAutofit/>
          </a:bodyPr>
          <a:lstStyle/>
          <a:p>
            <a:pPr>
              <a:spcAft>
                <a:spcPts val="1200"/>
              </a:spcAft>
            </a:pPr>
            <a:r>
              <a:rPr lang="fr-FR" sz="4800" b="1" spc="50" dirty="0">
                <a:ln w="9525" cmpd="sng">
                  <a:solidFill>
                    <a:schemeClr val="accent1"/>
                  </a:solidFill>
                  <a:prstDash val="solid"/>
                </a:ln>
                <a:solidFill>
                  <a:schemeClr val="bg1"/>
                </a:solidFill>
                <a:effectLst>
                  <a:glow rad="38100">
                    <a:schemeClr val="accent1">
                      <a:alpha val="40000"/>
                    </a:schemeClr>
                  </a:glow>
                </a:effectLst>
              </a:rPr>
              <a:t>Analyse de variants rares issus de données de séquençage </a:t>
            </a:r>
            <a:r>
              <a:rPr lang="fr-FR" sz="4800" b="1" spc="50" dirty="0" smtClean="0">
                <a:ln w="9525" cmpd="sng">
                  <a:solidFill>
                    <a:schemeClr val="accent1"/>
                  </a:solidFill>
                  <a:prstDash val="solid"/>
                </a:ln>
                <a:solidFill>
                  <a:schemeClr val="bg1"/>
                </a:solidFill>
                <a:effectLst>
                  <a:glow rad="38100">
                    <a:schemeClr val="accent1">
                      <a:alpha val="40000"/>
                    </a:schemeClr>
                  </a:glow>
                </a:effectLst>
              </a:rPr>
              <a:t>à haut débit</a:t>
            </a:r>
            <a:endParaRPr lang="en-US" sz="48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3" name="Sous-titre 2"/>
          <p:cNvSpPr>
            <a:spLocks noGrp="1"/>
          </p:cNvSpPr>
          <p:nvPr>
            <p:ph type="subTitle" idx="1"/>
          </p:nvPr>
        </p:nvSpPr>
        <p:spPr>
          <a:xfrm>
            <a:off x="2263301" y="4459369"/>
            <a:ext cx="3407923" cy="857102"/>
          </a:xfrm>
        </p:spPr>
        <p:txBody>
          <a:bodyPr>
            <a:noAutofit/>
          </a:bodyPr>
          <a:lstStyle/>
          <a:p>
            <a:pPr algn="r"/>
            <a:r>
              <a:rPr lang="en-GB" sz="1800" b="1" dirty="0" smtClean="0">
                <a:ln w="0"/>
                <a:solidFill>
                  <a:schemeClr val="accent1"/>
                </a:solidFill>
                <a:effectLst>
                  <a:outerShdw blurRad="38100" dist="25400" dir="5400000" algn="ctr" rotWithShape="0">
                    <a:srgbClr val="6E747A">
                      <a:alpha val="43000"/>
                    </a:srgbClr>
                  </a:outerShdw>
                </a:effectLst>
              </a:rPr>
              <a:t>Mathilde Boissel</a:t>
            </a:r>
          </a:p>
          <a:p>
            <a:pPr algn="r"/>
            <a:r>
              <a:rPr lang="en-GB" sz="1600" dirty="0" smtClean="0">
                <a:ln w="0"/>
                <a:solidFill>
                  <a:schemeClr val="accent1"/>
                </a:solidFill>
                <a:effectLst>
                  <a:outerShdw blurRad="38100" dist="25400" dir="5400000" algn="ctr" rotWithShape="0">
                    <a:srgbClr val="6E747A">
                      <a:alpha val="43000"/>
                    </a:srgbClr>
                  </a:outerShdw>
                </a:effectLst>
              </a:rPr>
              <a:t>UMR8199 CNRS/EGID</a:t>
            </a:r>
          </a:p>
        </p:txBody>
      </p:sp>
      <p:sp>
        <p:nvSpPr>
          <p:cNvPr id="4" name="Rectangle 3"/>
          <p:cNvSpPr/>
          <p:nvPr/>
        </p:nvSpPr>
        <p:spPr>
          <a:xfrm>
            <a:off x="1714365" y="3456283"/>
            <a:ext cx="8603509" cy="369332"/>
          </a:xfrm>
          <a:prstGeom prst="rect">
            <a:avLst/>
          </a:prstGeom>
        </p:spPr>
        <p:txBody>
          <a:bodyPr wrap="none">
            <a:spAutoFit/>
          </a:bodyPr>
          <a:lstStyle/>
          <a:p>
            <a:r>
              <a:rPr lang="en-GB" dirty="0" err="1" smtClean="0">
                <a:ln w="0"/>
                <a:solidFill>
                  <a:schemeClr val="accent1"/>
                </a:solidFill>
                <a:effectLst>
                  <a:outerShdw blurRad="38100" dist="25400" dir="5400000" algn="ctr" rotWithShape="0">
                    <a:srgbClr val="6E747A">
                      <a:alpha val="43000"/>
                    </a:srgbClr>
                  </a:outerShdw>
                </a:effectLst>
              </a:rPr>
              <a:t>Réseau</a:t>
            </a:r>
            <a:r>
              <a:rPr lang="en-GB" dirty="0" smtClean="0">
                <a:ln w="0"/>
                <a:solidFill>
                  <a:schemeClr val="accent1"/>
                </a:solidFill>
                <a:effectLst>
                  <a:outerShdw blurRad="38100" dist="25400" dir="5400000" algn="ctr" rotWithShape="0">
                    <a:srgbClr val="6E747A">
                      <a:alpha val="43000"/>
                    </a:srgbClr>
                  </a:outerShdw>
                </a:effectLst>
              </a:rPr>
              <a:t> </a:t>
            </a:r>
            <a:r>
              <a:rPr lang="en-GB" dirty="0" err="1" smtClean="0">
                <a:ln w="0"/>
                <a:solidFill>
                  <a:schemeClr val="accent1"/>
                </a:solidFill>
                <a:effectLst>
                  <a:outerShdw blurRad="38100" dist="25400" dir="5400000" algn="ctr" rotWithShape="0">
                    <a:srgbClr val="6E747A">
                      <a:alpha val="43000"/>
                    </a:srgbClr>
                  </a:outerShdw>
                </a:effectLst>
              </a:rPr>
              <a:t>Interdisciplinaire</a:t>
            </a:r>
            <a:r>
              <a:rPr lang="en-GB" dirty="0" smtClean="0">
                <a:ln w="0"/>
                <a:solidFill>
                  <a:schemeClr val="accent1"/>
                </a:solidFill>
                <a:effectLst>
                  <a:outerShdw blurRad="38100" dist="25400" dir="5400000" algn="ctr" rotWithShape="0">
                    <a:srgbClr val="6E747A">
                      <a:alpha val="43000"/>
                    </a:srgbClr>
                  </a:outerShdw>
                </a:effectLst>
              </a:rPr>
              <a:t> </a:t>
            </a:r>
            <a:r>
              <a:rPr lang="en-GB" dirty="0" err="1" smtClean="0">
                <a:ln w="0"/>
                <a:solidFill>
                  <a:schemeClr val="accent1"/>
                </a:solidFill>
                <a:effectLst>
                  <a:outerShdw blurRad="38100" dist="25400" dir="5400000" algn="ctr" rotWithShape="0">
                    <a:srgbClr val="6E747A">
                      <a:alpha val="43000"/>
                    </a:srgbClr>
                  </a:outerShdw>
                </a:effectLst>
              </a:rPr>
              <a:t>autour</a:t>
            </a:r>
            <a:r>
              <a:rPr lang="en-GB" dirty="0" smtClean="0">
                <a:ln w="0"/>
                <a:solidFill>
                  <a:schemeClr val="accent1"/>
                </a:solidFill>
                <a:effectLst>
                  <a:outerShdw blurRad="38100" dist="25400" dir="5400000" algn="ctr" rotWithShape="0">
                    <a:srgbClr val="6E747A">
                      <a:alpha val="43000"/>
                    </a:srgbClr>
                  </a:outerShdw>
                </a:effectLst>
              </a:rPr>
              <a:t> de la </a:t>
            </a:r>
            <a:r>
              <a:rPr lang="en-GB" dirty="0" err="1" smtClean="0">
                <a:ln w="0"/>
                <a:solidFill>
                  <a:schemeClr val="accent1"/>
                </a:solidFill>
                <a:effectLst>
                  <a:outerShdw blurRad="38100" dist="25400" dir="5400000" algn="ctr" rotWithShape="0">
                    <a:srgbClr val="6E747A">
                      <a:alpha val="43000"/>
                    </a:srgbClr>
                  </a:outerShdw>
                </a:effectLst>
              </a:rPr>
              <a:t>Statistique</a:t>
            </a:r>
            <a:r>
              <a:rPr lang="en-GB" dirty="0" smtClean="0">
                <a:ln w="0"/>
                <a:solidFill>
                  <a:schemeClr val="accent1"/>
                </a:solidFill>
                <a:effectLst>
                  <a:outerShdw blurRad="38100" dist="25400" dir="5400000" algn="ctr" rotWithShape="0">
                    <a:srgbClr val="6E747A">
                      <a:alpha val="43000"/>
                    </a:srgbClr>
                  </a:outerShdw>
                </a:effectLst>
              </a:rPr>
              <a:t> (RIS) : </a:t>
            </a:r>
            <a:r>
              <a:rPr lang="en-GB" dirty="0" err="1">
                <a:ln w="0"/>
                <a:solidFill>
                  <a:schemeClr val="accent1"/>
                </a:solidFill>
                <a:effectLst>
                  <a:outerShdw blurRad="38100" dist="25400" dir="5400000" algn="ctr" rotWithShape="0">
                    <a:srgbClr val="6E747A">
                      <a:alpha val="43000"/>
                    </a:srgbClr>
                  </a:outerShdw>
                </a:effectLst>
              </a:rPr>
              <a:t>Groupe</a:t>
            </a:r>
            <a:r>
              <a:rPr lang="en-GB" dirty="0">
                <a:ln w="0"/>
                <a:solidFill>
                  <a:schemeClr val="accent1"/>
                </a:solidFill>
                <a:effectLst>
                  <a:outerShdw blurRad="38100" dist="25400" dir="5400000" algn="ctr" rotWithShape="0">
                    <a:srgbClr val="6E747A">
                      <a:alpha val="43000"/>
                    </a:srgbClr>
                  </a:outerShdw>
                </a:effectLst>
              </a:rPr>
              <a:t> </a:t>
            </a:r>
            <a:r>
              <a:rPr lang="en-GB" dirty="0" err="1">
                <a:ln w="0"/>
                <a:solidFill>
                  <a:schemeClr val="accent1"/>
                </a:solidFill>
                <a:effectLst>
                  <a:outerShdw blurRad="38100" dist="25400" dir="5400000" algn="ctr" rotWithShape="0">
                    <a:srgbClr val="6E747A">
                      <a:alpha val="43000"/>
                    </a:srgbClr>
                  </a:outerShdw>
                </a:effectLst>
              </a:rPr>
              <a:t>Statistiques</a:t>
            </a:r>
            <a:r>
              <a:rPr lang="en-GB" dirty="0">
                <a:ln w="0"/>
                <a:solidFill>
                  <a:schemeClr val="accent1"/>
                </a:solidFill>
                <a:effectLst>
                  <a:outerShdw blurRad="38100" dist="25400" dir="5400000" algn="ctr" rotWithShape="0">
                    <a:srgbClr val="6E747A">
                      <a:alpha val="43000"/>
                    </a:srgbClr>
                  </a:outerShdw>
                </a:effectLst>
              </a:rPr>
              <a:t> et </a:t>
            </a:r>
            <a:r>
              <a:rPr lang="en-GB" dirty="0" err="1">
                <a:ln w="0"/>
                <a:solidFill>
                  <a:schemeClr val="accent1"/>
                </a:solidFill>
                <a:effectLst>
                  <a:outerShdw blurRad="38100" dist="25400" dir="5400000" algn="ctr" rotWithShape="0">
                    <a:srgbClr val="6E747A">
                      <a:alpha val="43000"/>
                    </a:srgbClr>
                  </a:outerShdw>
                </a:effectLst>
              </a:rPr>
              <a:t>Génomique</a:t>
            </a:r>
            <a:endParaRPr lang="fr-FR" dirty="0"/>
          </a:p>
        </p:txBody>
      </p:sp>
      <p:sp>
        <p:nvSpPr>
          <p:cNvPr id="6" name="Sous-titre 2"/>
          <p:cNvSpPr txBox="1">
            <a:spLocks/>
          </p:cNvSpPr>
          <p:nvPr/>
        </p:nvSpPr>
        <p:spPr>
          <a:xfrm>
            <a:off x="6382965" y="4459369"/>
            <a:ext cx="5829873" cy="8571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dirty="0" smtClean="0">
                <a:ln w="0"/>
                <a:solidFill>
                  <a:schemeClr val="accent1"/>
                </a:solidFill>
                <a:effectLst>
                  <a:outerShdw blurRad="38100" dist="25400" dir="5400000" algn="ctr" rotWithShape="0">
                    <a:srgbClr val="6E747A">
                      <a:alpha val="43000"/>
                    </a:srgbClr>
                  </a:outerShdw>
                </a:effectLst>
              </a:rPr>
              <a:t>Valentin Harter</a:t>
            </a:r>
          </a:p>
          <a:p>
            <a:pPr algn="l"/>
            <a:r>
              <a:rPr lang="en-GB" sz="1600" dirty="0" smtClean="0">
                <a:ln w="0"/>
                <a:solidFill>
                  <a:schemeClr val="accent1"/>
                </a:solidFill>
                <a:effectLst>
                  <a:outerShdw blurRad="38100" dist="25400" dir="5400000" algn="ctr" rotWithShape="0">
                    <a:srgbClr val="6E747A">
                      <a:alpha val="43000"/>
                    </a:srgbClr>
                  </a:outerShdw>
                </a:effectLst>
              </a:rPr>
              <a:t>Centre de </a:t>
            </a:r>
            <a:r>
              <a:rPr lang="en-GB" sz="1600" dirty="0" err="1" smtClean="0">
                <a:ln w="0"/>
                <a:solidFill>
                  <a:schemeClr val="accent1"/>
                </a:solidFill>
                <a:effectLst>
                  <a:outerShdw blurRad="38100" dist="25400" dir="5400000" algn="ctr" rotWithShape="0">
                    <a:srgbClr val="6E747A">
                      <a:alpha val="43000"/>
                    </a:srgbClr>
                  </a:outerShdw>
                </a:effectLst>
              </a:rPr>
              <a:t>Traitement</a:t>
            </a:r>
            <a:r>
              <a:rPr lang="en-GB" sz="1600" dirty="0" smtClean="0">
                <a:ln w="0"/>
                <a:solidFill>
                  <a:schemeClr val="accent1"/>
                </a:solidFill>
                <a:effectLst>
                  <a:outerShdw blurRad="38100" dist="25400" dir="5400000" algn="ctr" rotWithShape="0">
                    <a:srgbClr val="6E747A">
                      <a:alpha val="43000"/>
                    </a:srgbClr>
                  </a:outerShdw>
                </a:effectLst>
              </a:rPr>
              <a:t> des </a:t>
            </a:r>
            <a:r>
              <a:rPr lang="en-GB" sz="1600" dirty="0" err="1" smtClean="0">
                <a:ln w="0"/>
                <a:solidFill>
                  <a:schemeClr val="accent1"/>
                </a:solidFill>
                <a:effectLst>
                  <a:outerShdw blurRad="38100" dist="25400" dir="5400000" algn="ctr" rotWithShape="0">
                    <a:srgbClr val="6E747A">
                      <a:alpha val="43000"/>
                    </a:srgbClr>
                  </a:outerShdw>
                </a:effectLst>
              </a:rPr>
              <a:t>Données</a:t>
            </a:r>
            <a:r>
              <a:rPr lang="en-GB" sz="1600" dirty="0" smtClean="0">
                <a:ln w="0"/>
                <a:solidFill>
                  <a:schemeClr val="accent1"/>
                </a:solidFill>
                <a:effectLst>
                  <a:outerShdw blurRad="38100" dist="25400" dir="5400000" algn="ctr" rotWithShape="0">
                    <a:srgbClr val="6E747A">
                      <a:alpha val="43000"/>
                    </a:srgbClr>
                  </a:outerShdw>
                </a:effectLst>
              </a:rPr>
              <a:t> du </a:t>
            </a:r>
            <a:r>
              <a:rPr lang="en-GB" sz="1600" dirty="0" err="1" smtClean="0">
                <a:ln w="0"/>
                <a:solidFill>
                  <a:schemeClr val="accent1"/>
                </a:solidFill>
                <a:effectLst>
                  <a:outerShdw blurRad="38100" dist="25400" dir="5400000" algn="ctr" rotWithShape="0">
                    <a:srgbClr val="6E747A">
                      <a:alpha val="43000"/>
                    </a:srgbClr>
                  </a:outerShdw>
                </a:effectLst>
              </a:rPr>
              <a:t>Cancéropôle</a:t>
            </a:r>
            <a:r>
              <a:rPr lang="en-GB" sz="1600" dirty="0" smtClean="0">
                <a:ln w="0"/>
                <a:solidFill>
                  <a:schemeClr val="accent1"/>
                </a:solidFill>
                <a:effectLst>
                  <a:outerShdw blurRad="38100" dist="25400" dir="5400000" algn="ctr" rotWithShape="0">
                    <a:srgbClr val="6E747A">
                      <a:alpha val="43000"/>
                    </a:srgbClr>
                  </a:outerShdw>
                </a:effectLst>
              </a:rPr>
              <a:t> Nord-</a:t>
            </a:r>
            <a:r>
              <a:rPr lang="en-GB" sz="1600" dirty="0" err="1" smtClean="0">
                <a:ln w="0"/>
                <a:solidFill>
                  <a:schemeClr val="accent1"/>
                </a:solidFill>
                <a:effectLst>
                  <a:outerShdw blurRad="38100" dist="25400" dir="5400000" algn="ctr" rotWithShape="0">
                    <a:srgbClr val="6E747A">
                      <a:alpha val="43000"/>
                    </a:srgbClr>
                  </a:outerShdw>
                </a:effectLst>
              </a:rPr>
              <a:t>Ouest</a:t>
            </a:r>
            <a:endParaRPr lang="en-GB" sz="1600" dirty="0" smtClean="0">
              <a:ln w="0"/>
              <a:solidFill>
                <a:schemeClr val="accent1"/>
              </a:solidFill>
              <a:effectLst>
                <a:outerShdw blurRad="38100" dist="25400" dir="5400000" algn="ctr" rotWithShape="0">
                  <a:srgbClr val="6E747A">
                    <a:alpha val="43000"/>
                  </a:srgbClr>
                </a:outerShdw>
              </a:effectLst>
            </a:endParaRPr>
          </a:p>
          <a:p>
            <a:pPr algn="l"/>
            <a:r>
              <a:rPr lang="en-GB" sz="1600" dirty="0" smtClean="0">
                <a:ln w="0"/>
                <a:solidFill>
                  <a:schemeClr val="accent1"/>
                </a:solidFill>
                <a:effectLst>
                  <a:outerShdw blurRad="38100" dist="25400" dir="5400000" algn="ctr" rotWithShape="0">
                    <a:srgbClr val="6E747A">
                      <a:alpha val="43000"/>
                    </a:srgbClr>
                  </a:outerShdw>
                </a:effectLst>
              </a:rPr>
              <a:t>Centre François </a:t>
            </a:r>
            <a:r>
              <a:rPr lang="en-GB" sz="1600" dirty="0" err="1" smtClean="0">
                <a:ln w="0"/>
                <a:solidFill>
                  <a:schemeClr val="accent1"/>
                </a:solidFill>
                <a:effectLst>
                  <a:outerShdw blurRad="38100" dist="25400" dir="5400000" algn="ctr" rotWithShape="0">
                    <a:srgbClr val="6E747A">
                      <a:alpha val="43000"/>
                    </a:srgbClr>
                  </a:outerShdw>
                </a:effectLst>
              </a:rPr>
              <a:t>Baclesse</a:t>
            </a:r>
            <a:r>
              <a:rPr lang="en-GB" sz="1600" dirty="0" smtClean="0">
                <a:ln w="0"/>
                <a:solidFill>
                  <a:schemeClr val="accent1"/>
                </a:solidFill>
                <a:effectLst>
                  <a:outerShdw blurRad="38100" dist="25400" dir="5400000" algn="ctr" rotWithShape="0">
                    <a:srgbClr val="6E747A">
                      <a:alpha val="43000"/>
                    </a:srgbClr>
                  </a:outerShdw>
                </a:effectLst>
              </a:rPr>
              <a:t>, Caen</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5501" y="5629506"/>
            <a:ext cx="1197529" cy="656055"/>
          </a:xfrm>
          <a:prstGeom prst="rect">
            <a:avLst/>
          </a:prstGeom>
        </p:spPr>
      </p:pic>
      <p:pic>
        <p:nvPicPr>
          <p:cNvPr id="8" name="Image 7"/>
          <p:cNvPicPr>
            <a:picLocks noChangeAspect="1"/>
          </p:cNvPicPr>
          <p:nvPr/>
        </p:nvPicPr>
        <p:blipFill>
          <a:blip r:embed="rId3"/>
          <a:stretch>
            <a:fillRect/>
          </a:stretch>
        </p:blipFill>
        <p:spPr>
          <a:xfrm>
            <a:off x="9424886" y="5656911"/>
            <a:ext cx="628650" cy="628650"/>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572" y="5440848"/>
            <a:ext cx="873599" cy="619342"/>
          </a:xfrm>
          <a:prstGeom prst="rect">
            <a:avLst/>
          </a:prstGeom>
        </p:spPr>
      </p:pic>
      <p:pic>
        <p:nvPicPr>
          <p:cNvPr id="11" name="Image 10"/>
          <p:cNvPicPr>
            <a:picLocks noChangeAspect="1"/>
          </p:cNvPicPr>
          <p:nvPr/>
        </p:nvPicPr>
        <p:blipFill>
          <a:blip r:embed="rId5"/>
          <a:stretch>
            <a:fillRect/>
          </a:stretch>
        </p:blipFill>
        <p:spPr>
          <a:xfrm>
            <a:off x="4211558" y="5401352"/>
            <a:ext cx="666158" cy="666158"/>
          </a:xfrm>
          <a:prstGeom prst="rect">
            <a:avLst/>
          </a:prstGeom>
        </p:spPr>
      </p:pic>
      <p:sp>
        <p:nvSpPr>
          <p:cNvPr id="12" name="ZoneTexte 11"/>
          <p:cNvSpPr txBox="1"/>
          <p:nvPr/>
        </p:nvSpPr>
        <p:spPr>
          <a:xfrm>
            <a:off x="10978526" y="6581001"/>
            <a:ext cx="1234312" cy="276999"/>
          </a:xfrm>
          <a:prstGeom prst="rect">
            <a:avLst/>
          </a:prstGeom>
          <a:noFill/>
        </p:spPr>
        <p:txBody>
          <a:bodyPr wrap="none" rtlCol="0">
            <a:spAutoFit/>
          </a:bodyPr>
          <a:lstStyle/>
          <a:p>
            <a:r>
              <a:rPr lang="fr-FR" sz="1200" dirty="0" smtClean="0"/>
              <a:t>12 Octobre 2018</a:t>
            </a:r>
            <a:endParaRPr lang="fr-FR" sz="1200" dirty="0"/>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0895" y="5401351"/>
            <a:ext cx="1366781" cy="656055"/>
          </a:xfrm>
          <a:prstGeom prst="rect">
            <a:avLst/>
          </a:prstGeom>
        </p:spPr>
      </p:pic>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3817" y="5401351"/>
            <a:ext cx="877078" cy="656055"/>
          </a:xfrm>
          <a:prstGeom prst="rect">
            <a:avLst/>
          </a:prstGeom>
        </p:spPr>
      </p:pic>
      <p:pic>
        <p:nvPicPr>
          <p:cNvPr id="14"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19217" y="6123508"/>
            <a:ext cx="3177828" cy="660328"/>
          </a:xfrm>
          <a:prstGeom prst="rect">
            <a:avLst/>
          </a:prstGeom>
        </p:spPr>
      </p:pic>
      <p:pic>
        <p:nvPicPr>
          <p:cNvPr id="16" name="Image 15"/>
          <p:cNvPicPr>
            <a:picLocks noChangeAspect="1"/>
          </p:cNvPicPr>
          <p:nvPr/>
        </p:nvPicPr>
        <p:blipFill>
          <a:blip r:embed="rId9"/>
          <a:stretch>
            <a:fillRect/>
          </a:stretch>
        </p:blipFill>
        <p:spPr>
          <a:xfrm>
            <a:off x="6494210" y="5575524"/>
            <a:ext cx="1389435" cy="862017"/>
          </a:xfrm>
          <a:prstGeom prst="rect">
            <a:avLst/>
          </a:prstGeom>
        </p:spPr>
      </p:pic>
    </p:spTree>
    <p:extLst>
      <p:ext uri="{BB962C8B-B14F-4D97-AF65-F5344CB8AC3E}">
        <p14:creationId xmlns:p14="http://schemas.microsoft.com/office/powerpoint/2010/main" val="1174941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a:stretch>
            <a:fillRect/>
          </a:stretch>
        </p:blipFill>
        <p:spPr>
          <a:xfrm>
            <a:off x="10222565" y="5442315"/>
            <a:ext cx="1706725" cy="512018"/>
          </a:xfrm>
          <a:prstGeom prst="rect">
            <a:avLst/>
          </a:prstGeom>
        </p:spPr>
      </p:pic>
      <p:sp>
        <p:nvSpPr>
          <p:cNvPr id="2" name="Titre 1"/>
          <p:cNvSpPr>
            <a:spLocks noGrp="1"/>
          </p:cNvSpPr>
          <p:nvPr>
            <p:ph type="title"/>
          </p:nvPr>
        </p:nvSpPr>
        <p:spPr>
          <a:xfrm>
            <a:off x="838200" y="119751"/>
            <a:ext cx="105156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données publiques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1" y="1646688"/>
            <a:ext cx="5350213" cy="1966305"/>
          </a:xfrm>
        </p:spPr>
        <p:txBody>
          <a:bodyPr>
            <a:noAutofit/>
          </a:bodyPr>
          <a:lstStyle/>
          <a:p>
            <a:pPr marL="457200" lvl="1" indent="0">
              <a:buNone/>
            </a:pPr>
            <a:r>
              <a:rPr lang="fr-FR" sz="1800" b="1" dirty="0" smtClean="0"/>
              <a:t>1000 </a:t>
            </a:r>
            <a:r>
              <a:rPr lang="fr-FR" sz="1800" b="1" dirty="0" err="1" smtClean="0"/>
              <a:t>genomes</a:t>
            </a:r>
            <a:r>
              <a:rPr lang="fr-FR" sz="1800" b="1" dirty="0" smtClean="0"/>
              <a:t> </a:t>
            </a:r>
            <a:r>
              <a:rPr lang="fr-FR" sz="1800" b="1" dirty="0" err="1" smtClean="0"/>
              <a:t>project</a:t>
            </a:r>
            <a:r>
              <a:rPr lang="fr-FR" sz="1800" b="1" dirty="0" smtClean="0"/>
              <a:t>, phase 3</a:t>
            </a:r>
          </a:p>
          <a:p>
            <a:pPr marL="457200" lvl="1" indent="0">
              <a:buNone/>
            </a:pPr>
            <a:r>
              <a:rPr lang="fr-FR" sz="1100" dirty="0">
                <a:hlinkClick r:id="rId4"/>
              </a:rPr>
              <a:t>http://www.internationalgenome.org</a:t>
            </a:r>
            <a:r>
              <a:rPr lang="fr-FR" sz="1100" dirty="0" smtClean="0">
                <a:hlinkClick r:id="rId4"/>
              </a:rPr>
              <a:t>/</a:t>
            </a:r>
            <a:endParaRPr lang="fr-FR" sz="1100" dirty="0"/>
          </a:p>
          <a:p>
            <a:pPr marL="457200" lvl="1" indent="0">
              <a:buNone/>
            </a:pPr>
            <a:r>
              <a:rPr lang="fr-FR" sz="1600" dirty="0" smtClean="0"/>
              <a:t>84,4 millions de variants</a:t>
            </a:r>
          </a:p>
          <a:p>
            <a:pPr marL="457200" lvl="1" indent="0">
              <a:buNone/>
            </a:pPr>
            <a:r>
              <a:rPr lang="fr-FR" sz="1600" dirty="0" smtClean="0"/>
              <a:t>2 504 individus dont 669 européens</a:t>
            </a:r>
          </a:p>
          <a:p>
            <a:pPr marL="457200" lvl="1" indent="0">
              <a:buNone/>
            </a:pPr>
            <a:r>
              <a:rPr lang="fr-FR" sz="1600" dirty="0" smtClean="0"/>
              <a:t>Données individuelles téléchargeables, génome complet</a:t>
            </a:r>
          </a:p>
        </p:txBody>
      </p:sp>
      <p:sp>
        <p:nvSpPr>
          <p:cNvPr id="7" name="ZoneTexte 6"/>
          <p:cNvSpPr txBox="1"/>
          <p:nvPr/>
        </p:nvSpPr>
        <p:spPr>
          <a:xfrm>
            <a:off x="6895724" y="1445314"/>
            <a:ext cx="4913655" cy="1523494"/>
          </a:xfrm>
          <a:prstGeom prst="rect">
            <a:avLst/>
          </a:prstGeom>
          <a:noFill/>
        </p:spPr>
        <p:txBody>
          <a:bodyPr wrap="square" rtlCol="0">
            <a:spAutoFit/>
          </a:bodyPr>
          <a:lstStyle/>
          <a:p>
            <a:r>
              <a:rPr lang="fr-FR" b="1" dirty="0" err="1"/>
              <a:t>Exome</a:t>
            </a:r>
            <a:r>
              <a:rPr lang="fr-FR" b="1" dirty="0"/>
              <a:t> </a:t>
            </a:r>
            <a:r>
              <a:rPr lang="fr-FR" b="1" dirty="0" err="1"/>
              <a:t>Aggregation</a:t>
            </a:r>
            <a:r>
              <a:rPr lang="fr-FR" b="1" dirty="0"/>
              <a:t> </a:t>
            </a:r>
            <a:r>
              <a:rPr lang="fr-FR" b="1" dirty="0" smtClean="0"/>
              <a:t>Consortium</a:t>
            </a:r>
          </a:p>
          <a:p>
            <a:r>
              <a:rPr lang="fr-FR" sz="1100" dirty="0">
                <a:hlinkClick r:id="rId5"/>
              </a:rPr>
              <a:t>http://exac.broadinstitute.org</a:t>
            </a:r>
            <a:r>
              <a:rPr lang="fr-FR" sz="1100" dirty="0" smtClean="0">
                <a:hlinkClick r:id="rId5"/>
              </a:rPr>
              <a:t>/</a:t>
            </a:r>
            <a:endParaRPr lang="fr-FR" sz="1100" dirty="0" smtClean="0"/>
          </a:p>
          <a:p>
            <a:r>
              <a:rPr lang="fr-FR" sz="1600" dirty="0" smtClean="0"/>
              <a:t>60 706 individus </a:t>
            </a:r>
            <a:endParaRPr lang="fr-FR" sz="1600" dirty="0"/>
          </a:p>
          <a:p>
            <a:r>
              <a:rPr lang="fr-FR" sz="1600" dirty="0" smtClean="0"/>
              <a:t>Séquençage d’exons (seulement)</a:t>
            </a:r>
          </a:p>
          <a:p>
            <a:r>
              <a:rPr lang="fr-FR" sz="1600" dirty="0" smtClean="0"/>
              <a:t>Annotation, MAF, prédiction d’effet et conséquence,…</a:t>
            </a:r>
          </a:p>
          <a:p>
            <a:r>
              <a:rPr lang="fr-FR" sz="1600" dirty="0" smtClean="0"/>
              <a:t>Données agrégées téléchargeables (MAF par population)</a:t>
            </a:r>
            <a:endParaRPr lang="fr-FR" sz="1600" dirty="0"/>
          </a:p>
        </p:txBody>
      </p:sp>
      <p:sp>
        <p:nvSpPr>
          <p:cNvPr id="8" name="ZoneTexte 7"/>
          <p:cNvSpPr txBox="1"/>
          <p:nvPr/>
        </p:nvSpPr>
        <p:spPr>
          <a:xfrm>
            <a:off x="6895724" y="3323107"/>
            <a:ext cx="4913655" cy="1523494"/>
          </a:xfrm>
          <a:prstGeom prst="rect">
            <a:avLst/>
          </a:prstGeom>
          <a:noFill/>
        </p:spPr>
        <p:txBody>
          <a:bodyPr wrap="square" rtlCol="0">
            <a:spAutoFit/>
          </a:bodyPr>
          <a:lstStyle/>
          <a:p>
            <a:r>
              <a:rPr lang="fr-FR" b="1" dirty="0" err="1"/>
              <a:t>G</a:t>
            </a:r>
            <a:r>
              <a:rPr lang="fr-FR" b="1" dirty="0" err="1" smtClean="0"/>
              <a:t>enome</a:t>
            </a:r>
            <a:r>
              <a:rPr lang="fr-FR" b="1" dirty="0" smtClean="0"/>
              <a:t> </a:t>
            </a:r>
            <a:r>
              <a:rPr lang="fr-FR" b="1" dirty="0" err="1"/>
              <a:t>Aggregation</a:t>
            </a:r>
            <a:r>
              <a:rPr lang="fr-FR" b="1" dirty="0"/>
              <a:t> </a:t>
            </a:r>
            <a:r>
              <a:rPr lang="fr-FR" b="1" dirty="0" err="1" smtClean="0"/>
              <a:t>Database</a:t>
            </a:r>
            <a:r>
              <a:rPr lang="fr-FR" b="1" dirty="0" smtClean="0"/>
              <a:t> (</a:t>
            </a:r>
            <a:r>
              <a:rPr lang="fr-FR" b="1" dirty="0" err="1" smtClean="0"/>
              <a:t>gnomAD</a:t>
            </a:r>
            <a:r>
              <a:rPr lang="fr-FR" b="1" dirty="0" smtClean="0"/>
              <a:t>)</a:t>
            </a:r>
            <a:endParaRPr lang="fr-FR" b="1" dirty="0"/>
          </a:p>
          <a:p>
            <a:r>
              <a:rPr lang="fr-FR" sz="1100" dirty="0">
                <a:hlinkClick r:id="rId6"/>
              </a:rPr>
              <a:t>http://gnomad.broadinstitute.org</a:t>
            </a:r>
            <a:r>
              <a:rPr lang="fr-FR" sz="1100" dirty="0" smtClean="0">
                <a:hlinkClick r:id="rId6"/>
              </a:rPr>
              <a:t>/</a:t>
            </a:r>
            <a:endParaRPr lang="fr-FR" sz="1100" dirty="0" smtClean="0"/>
          </a:p>
          <a:p>
            <a:r>
              <a:rPr lang="fr-FR" sz="1600" dirty="0" smtClean="0"/>
              <a:t>Développement du projet </a:t>
            </a:r>
            <a:r>
              <a:rPr lang="fr-FR" sz="1600" dirty="0" err="1" smtClean="0"/>
              <a:t>ExAC</a:t>
            </a:r>
            <a:endParaRPr lang="fr-FR" sz="1600" dirty="0" smtClean="0"/>
          </a:p>
          <a:p>
            <a:r>
              <a:rPr lang="en-US" sz="1600" dirty="0" smtClean="0"/>
              <a:t>123 136 </a:t>
            </a:r>
            <a:r>
              <a:rPr lang="en-US" sz="1600" dirty="0"/>
              <a:t>exomes </a:t>
            </a:r>
            <a:r>
              <a:rPr lang="en-US" sz="1600" dirty="0" smtClean="0"/>
              <a:t>et 15 496 genomes</a:t>
            </a:r>
          </a:p>
          <a:p>
            <a:r>
              <a:rPr lang="fr-FR" sz="1600" dirty="0"/>
              <a:t>Données agrégées téléchargeables (MAF par population)</a:t>
            </a:r>
          </a:p>
          <a:p>
            <a:endParaRPr lang="fr-FR" sz="1600" dirty="0"/>
          </a:p>
        </p:txBody>
      </p:sp>
      <p:sp>
        <p:nvSpPr>
          <p:cNvPr id="9" name="ZoneTexte 8"/>
          <p:cNvSpPr txBox="1"/>
          <p:nvPr/>
        </p:nvSpPr>
        <p:spPr>
          <a:xfrm>
            <a:off x="480774" y="4928884"/>
            <a:ext cx="6008161" cy="1769715"/>
          </a:xfrm>
          <a:prstGeom prst="rect">
            <a:avLst/>
          </a:prstGeom>
          <a:noFill/>
        </p:spPr>
        <p:txBody>
          <a:bodyPr wrap="square" rtlCol="0">
            <a:spAutoFit/>
          </a:bodyPr>
          <a:lstStyle/>
          <a:p>
            <a:r>
              <a:rPr lang="fr-FR" b="1" dirty="0" err="1" smtClean="0"/>
              <a:t>Ensembl</a:t>
            </a:r>
            <a:endParaRPr lang="fr-FR" b="1" dirty="0" smtClean="0"/>
          </a:p>
          <a:p>
            <a:r>
              <a:rPr lang="fr-FR" sz="1100" dirty="0" smtClean="0">
                <a:hlinkClick r:id="rId7"/>
              </a:rPr>
              <a:t>http</a:t>
            </a:r>
            <a:r>
              <a:rPr lang="fr-FR" sz="1100" dirty="0">
                <a:hlinkClick r:id="rId7"/>
              </a:rPr>
              <a:t>://</a:t>
            </a:r>
            <a:r>
              <a:rPr lang="fr-FR" sz="1100" dirty="0" smtClean="0">
                <a:hlinkClick r:id="rId7"/>
              </a:rPr>
              <a:t>grch37.ensembl.org/Homo_sapiens/Info/Index</a:t>
            </a:r>
            <a:endParaRPr lang="fr-FR" sz="1100" dirty="0" smtClean="0"/>
          </a:p>
          <a:p>
            <a:r>
              <a:rPr lang="fr-FR" sz="1600" dirty="0" smtClean="0"/>
              <a:t>Base d’annotation avec choix de l’espèce, de l’assemblage (attention au choix de la version)</a:t>
            </a:r>
          </a:p>
          <a:p>
            <a:r>
              <a:rPr lang="fr-FR" sz="1600" dirty="0" smtClean="0"/>
              <a:t>Nom des gènes et alias connus</a:t>
            </a:r>
          </a:p>
          <a:p>
            <a:r>
              <a:rPr lang="fr-FR" sz="1600" dirty="0" smtClean="0"/>
              <a:t>Liste des transcrits </a:t>
            </a:r>
            <a:r>
              <a:rPr lang="fr-FR" sz="1600" dirty="0" err="1" smtClean="0"/>
              <a:t>RefSeq</a:t>
            </a:r>
            <a:r>
              <a:rPr lang="fr-FR" sz="1600" dirty="0" smtClean="0"/>
              <a:t> ou transcrits « hypothétiques » (la colonne Flags indique le niveau)</a:t>
            </a:r>
            <a:endParaRPr lang="fr-FR" sz="1600" dirty="0"/>
          </a:p>
        </p:txBody>
      </p:sp>
      <p:sp>
        <p:nvSpPr>
          <p:cNvPr id="10" name="ZoneTexte 9"/>
          <p:cNvSpPr txBox="1"/>
          <p:nvPr/>
        </p:nvSpPr>
        <p:spPr>
          <a:xfrm>
            <a:off x="480774" y="3562744"/>
            <a:ext cx="4561313" cy="1031051"/>
          </a:xfrm>
          <a:prstGeom prst="rect">
            <a:avLst/>
          </a:prstGeom>
          <a:noFill/>
        </p:spPr>
        <p:txBody>
          <a:bodyPr wrap="none" rtlCol="0">
            <a:spAutoFit/>
          </a:bodyPr>
          <a:lstStyle/>
          <a:p>
            <a:r>
              <a:rPr lang="fr-FR" b="1" dirty="0"/>
              <a:t>The </a:t>
            </a:r>
            <a:r>
              <a:rPr lang="fr-FR" b="1" dirty="0" err="1"/>
              <a:t>Haplotype</a:t>
            </a:r>
            <a:r>
              <a:rPr lang="fr-FR" b="1" dirty="0"/>
              <a:t> Reference Consortium</a:t>
            </a:r>
          </a:p>
          <a:p>
            <a:r>
              <a:rPr lang="fr-FR" sz="1100" dirty="0">
                <a:hlinkClick r:id="rId8"/>
              </a:rPr>
              <a:t>http://</a:t>
            </a:r>
            <a:r>
              <a:rPr lang="fr-FR" sz="1100" dirty="0" smtClean="0">
                <a:hlinkClick r:id="rId8"/>
              </a:rPr>
              <a:t>www.haplotype-reference-consortium.org/home</a:t>
            </a:r>
            <a:endParaRPr lang="fr-FR" sz="1100" dirty="0" smtClean="0"/>
          </a:p>
          <a:p>
            <a:r>
              <a:rPr lang="fr-FR" sz="1600" dirty="0" smtClean="0"/>
              <a:t>64 976 </a:t>
            </a:r>
            <a:r>
              <a:rPr lang="fr-FR" sz="1600" dirty="0" err="1" smtClean="0"/>
              <a:t>haplotypes</a:t>
            </a:r>
            <a:endParaRPr lang="fr-FR" sz="1600" dirty="0" smtClean="0"/>
          </a:p>
          <a:p>
            <a:r>
              <a:rPr lang="fr-FR" sz="1600" dirty="0" smtClean="0"/>
              <a:t>Serveur d’imputation </a:t>
            </a:r>
            <a:r>
              <a:rPr lang="fr-FR" sz="1200" dirty="0">
                <a:hlinkClick r:id="rId9"/>
              </a:rPr>
              <a:t>https://imputationserver.sph.umich.edu/</a:t>
            </a:r>
            <a:endParaRPr lang="fr-FR" sz="1200" dirty="0" smtClean="0"/>
          </a:p>
        </p:txBody>
      </p:sp>
      <p:sp>
        <p:nvSpPr>
          <p:cNvPr id="11" name="ZoneTexte 10"/>
          <p:cNvSpPr txBox="1"/>
          <p:nvPr/>
        </p:nvSpPr>
        <p:spPr>
          <a:xfrm>
            <a:off x="6895724" y="4928883"/>
            <a:ext cx="3326841" cy="1538883"/>
          </a:xfrm>
          <a:prstGeom prst="rect">
            <a:avLst/>
          </a:prstGeom>
          <a:noFill/>
        </p:spPr>
        <p:txBody>
          <a:bodyPr wrap="square" rtlCol="0">
            <a:spAutoFit/>
          </a:bodyPr>
          <a:lstStyle/>
          <a:p>
            <a:r>
              <a:rPr lang="fr-FR" b="1" dirty="0" smtClean="0"/>
              <a:t>GWAS </a:t>
            </a:r>
            <a:r>
              <a:rPr lang="fr-FR" b="1" dirty="0" err="1" smtClean="0"/>
              <a:t>Catalog</a:t>
            </a:r>
            <a:endParaRPr lang="fr-FR" b="1" dirty="0" smtClean="0"/>
          </a:p>
          <a:p>
            <a:r>
              <a:rPr lang="fr-FR" sz="1100" dirty="0">
                <a:hlinkClick r:id="rId10"/>
              </a:rPr>
              <a:t>https://www.ebi.ac.uk/gwas</a:t>
            </a:r>
            <a:r>
              <a:rPr lang="fr-FR" sz="1100" dirty="0" smtClean="0">
                <a:hlinkClick r:id="rId10"/>
              </a:rPr>
              <a:t>/</a:t>
            </a:r>
            <a:endParaRPr lang="fr-FR" sz="1100" dirty="0" smtClean="0"/>
          </a:p>
          <a:p>
            <a:r>
              <a:rPr lang="fr-FR" sz="1600" dirty="0" smtClean="0"/>
              <a:t>Base de SNPs identifiés par GWAS</a:t>
            </a:r>
          </a:p>
          <a:p>
            <a:r>
              <a:rPr lang="fr-FR" sz="1600" dirty="0" smtClean="0"/>
              <a:t>Liste par étude, maladie, gène, publication… </a:t>
            </a:r>
          </a:p>
          <a:p>
            <a:r>
              <a:rPr lang="fr-FR" sz="1600" dirty="0" smtClean="0"/>
              <a:t>Utile pour confronter ses résultats</a:t>
            </a:r>
            <a:endParaRPr lang="fr-FR" sz="1600" dirty="0"/>
          </a:p>
        </p:txBody>
      </p:sp>
      <p:pic>
        <p:nvPicPr>
          <p:cNvPr id="4" name="Image 3"/>
          <p:cNvPicPr>
            <a:picLocks noChangeAspect="1"/>
          </p:cNvPicPr>
          <p:nvPr/>
        </p:nvPicPr>
        <p:blipFill>
          <a:blip r:embed="rId11"/>
          <a:stretch>
            <a:fillRect/>
          </a:stretch>
        </p:blipFill>
        <p:spPr>
          <a:xfrm>
            <a:off x="3944668" y="4928883"/>
            <a:ext cx="481493" cy="481493"/>
          </a:xfrm>
          <a:prstGeom prst="rect">
            <a:avLst/>
          </a:prstGeom>
        </p:spPr>
      </p:pic>
      <p:pic>
        <p:nvPicPr>
          <p:cNvPr id="13" name="Imag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69935" y="1779235"/>
            <a:ext cx="1339443" cy="338710"/>
          </a:xfrm>
          <a:prstGeom prst="rect">
            <a:avLst/>
          </a:prstGeom>
        </p:spPr>
      </p:pic>
      <p:pic>
        <p:nvPicPr>
          <p:cNvPr id="14" name="Imag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69935" y="3831682"/>
            <a:ext cx="1339443" cy="338710"/>
          </a:xfrm>
          <a:prstGeom prst="rect">
            <a:avLst/>
          </a:prstGeom>
        </p:spPr>
      </p:pic>
      <p:pic>
        <p:nvPicPr>
          <p:cNvPr id="15" name="Image 14"/>
          <p:cNvPicPr>
            <a:picLocks noChangeAspect="1"/>
          </p:cNvPicPr>
          <p:nvPr/>
        </p:nvPicPr>
        <p:blipFill>
          <a:blip r:embed="rId13"/>
          <a:stretch>
            <a:fillRect/>
          </a:stretch>
        </p:blipFill>
        <p:spPr>
          <a:xfrm>
            <a:off x="3041364" y="1976233"/>
            <a:ext cx="1806608" cy="461655"/>
          </a:xfrm>
          <a:prstGeom prst="rect">
            <a:avLst/>
          </a:prstGeom>
        </p:spPr>
      </p:pic>
    </p:spTree>
    <p:extLst>
      <p:ext uri="{BB962C8B-B14F-4D97-AF65-F5344CB8AC3E}">
        <p14:creationId xmlns:p14="http://schemas.microsoft.com/office/powerpoint/2010/main" val="3121913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1828"/>
            <a:ext cx="105156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les études portant sur les variants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217713" y="4738719"/>
            <a:ext cx="6281058" cy="175508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w="19050">
            <a:solidFill>
              <a:schemeClr val="tx1"/>
            </a:solidFill>
          </a:ln>
        </p:spPr>
        <p:txBody>
          <a:bodyPr>
            <a:normAutofit/>
          </a:bodyPr>
          <a:lstStyle/>
          <a:p>
            <a:pPr marL="87313" lvl="1" indent="0" algn="just">
              <a:buNone/>
            </a:pPr>
            <a:r>
              <a:rPr lang="fr-FR" sz="1800" b="1" dirty="0"/>
              <a:t>Les études </a:t>
            </a:r>
            <a:r>
              <a:rPr lang="fr-FR" sz="1800" b="1" dirty="0" smtClean="0"/>
              <a:t>Cas-Témoin (ou Cas-Contrôle)</a:t>
            </a:r>
          </a:p>
          <a:p>
            <a:pPr marL="87313" lvl="1" indent="0" algn="just">
              <a:buNone/>
            </a:pPr>
            <a:r>
              <a:rPr lang="fr-FR" sz="1600" i="1" dirty="0" smtClean="0"/>
              <a:t>«</a:t>
            </a:r>
            <a:r>
              <a:rPr lang="fr-FR" sz="1600" i="1" dirty="0"/>
              <a:t> Les études cas-témoin sont utilisées pour mettre en évidence des facteurs qui peuvent contribuer à l'apparition d'une maladie en comparant des sujets qui ont cette maladie (les cas) avec des sujets qui n'ont pas la maladie mais qui sont similaires par ailleurs (les contrôles) » </a:t>
            </a:r>
            <a:endParaRPr lang="fr-FR" sz="1600" i="1" dirty="0" smtClean="0"/>
          </a:p>
          <a:p>
            <a:pPr marL="457200" lvl="1" indent="0" algn="r">
              <a:buNone/>
            </a:pPr>
            <a:r>
              <a:rPr lang="fr-FR" sz="1400" dirty="0" smtClean="0"/>
              <a:t>Mann </a:t>
            </a:r>
            <a:r>
              <a:rPr lang="fr-FR" sz="1400" dirty="0"/>
              <a:t>(2003) </a:t>
            </a:r>
            <a:r>
              <a:rPr lang="fr-FR" sz="1400" dirty="0" err="1"/>
              <a:t>Emerg</a:t>
            </a:r>
            <a:r>
              <a:rPr lang="fr-FR" sz="1400" dirty="0"/>
              <a:t> Med </a:t>
            </a:r>
            <a:r>
              <a:rPr lang="fr-FR" sz="1400" dirty="0" smtClean="0"/>
              <a:t>J;</a:t>
            </a:r>
            <a:r>
              <a:rPr lang="fr-FR" sz="1400" b="1" dirty="0" smtClean="0"/>
              <a:t>20</a:t>
            </a:r>
            <a:r>
              <a:rPr lang="fr-FR" sz="1400" dirty="0" smtClean="0"/>
              <a:t>:54–60</a:t>
            </a:r>
          </a:p>
          <a:p>
            <a:pPr marL="457200" lvl="1" indent="0" algn="just">
              <a:lnSpc>
                <a:spcPct val="120000"/>
              </a:lnSpc>
              <a:buNone/>
            </a:pPr>
            <a:endParaRPr lang="fr-FR" sz="2000" dirty="0"/>
          </a:p>
        </p:txBody>
      </p:sp>
      <p:sp>
        <p:nvSpPr>
          <p:cNvPr id="4" name="Rectangle 3"/>
          <p:cNvSpPr/>
          <p:nvPr/>
        </p:nvSpPr>
        <p:spPr>
          <a:xfrm>
            <a:off x="6716485" y="1558376"/>
            <a:ext cx="5290458" cy="4278094"/>
          </a:xfrm>
          <a:prstGeom prst="rect">
            <a:avLst/>
          </a:prstGeom>
          <a:noFill/>
          <a:ln w="19050">
            <a:noFill/>
          </a:ln>
        </p:spPr>
        <p:txBody>
          <a:bodyPr wrap="square">
            <a:spAutoFit/>
          </a:bodyPr>
          <a:lstStyle/>
          <a:p>
            <a:r>
              <a:rPr lang="fr-FR" sz="1600" b="1" dirty="0"/>
              <a:t>Biais d’information</a:t>
            </a:r>
          </a:p>
          <a:p>
            <a:pPr algn="just"/>
            <a:r>
              <a:rPr lang="fr-FR" sz="1600" dirty="0"/>
              <a:t>Les cas sont bien tous des cas, les témoins tous des témoins ?</a:t>
            </a:r>
          </a:p>
          <a:p>
            <a:pPr algn="just"/>
            <a:r>
              <a:rPr lang="fr-FR" sz="1600" dirty="0"/>
              <a:t>Vérifier le mode de saisie et la cohérence des valeurs.</a:t>
            </a:r>
          </a:p>
          <a:p>
            <a:pPr algn="just"/>
            <a:endParaRPr lang="fr-FR" sz="1600" dirty="0"/>
          </a:p>
          <a:p>
            <a:pPr algn="just"/>
            <a:r>
              <a:rPr lang="fr-FR" sz="1600" b="1" dirty="0"/>
              <a:t>Biais de sélection </a:t>
            </a:r>
            <a:r>
              <a:rPr lang="fr-FR" sz="1600" b="1" dirty="0" smtClean="0"/>
              <a:t>/ </a:t>
            </a:r>
            <a:r>
              <a:rPr lang="fr-FR" sz="1600" b="1" dirty="0"/>
              <a:t>Biais de confusion</a:t>
            </a:r>
          </a:p>
          <a:p>
            <a:pPr algn="just"/>
            <a:r>
              <a:rPr lang="fr-FR" sz="1600" dirty="0"/>
              <a:t>Les 2 groupes doivent être comparables (vis-à-vis des variables confondantes selon le sujet d’étude</a:t>
            </a:r>
            <a:r>
              <a:rPr lang="fr-FR" sz="1600" dirty="0" smtClean="0"/>
              <a:t>).</a:t>
            </a:r>
          </a:p>
          <a:p>
            <a:pPr algn="just"/>
            <a:endParaRPr lang="fr-FR" sz="1600" dirty="0"/>
          </a:p>
          <a:p>
            <a:pPr algn="just"/>
            <a:r>
              <a:rPr lang="fr-FR" sz="1600" dirty="0"/>
              <a:t>Exemple 1 : Le risque héréditaire de cancer </a:t>
            </a:r>
            <a:r>
              <a:rPr lang="fr-FR" sz="1600" dirty="0" smtClean="0"/>
              <a:t>du </a:t>
            </a:r>
            <a:r>
              <a:rPr lang="fr-FR" sz="1600" dirty="0"/>
              <a:t>sein et de l’ovaire ne dépend ni de l’âge, ni du sexe. Il peut par contre dépendre de l’origine ethnique/géographique.</a:t>
            </a:r>
          </a:p>
          <a:p>
            <a:pPr algn="just"/>
            <a:endParaRPr lang="fr-FR" sz="1600" dirty="0" smtClean="0"/>
          </a:p>
          <a:p>
            <a:pPr algn="just"/>
            <a:r>
              <a:rPr lang="fr-FR" sz="1600" dirty="0" smtClean="0"/>
              <a:t>Exemple </a:t>
            </a:r>
            <a:r>
              <a:rPr lang="fr-FR" sz="1600" dirty="0"/>
              <a:t>2 : le diabète de type II est tout à fait lié à l’âge il sera donc important d’équilibrer les 2 groupes cas et </a:t>
            </a:r>
            <a:r>
              <a:rPr lang="fr-FR" sz="1600" dirty="0" smtClean="0"/>
              <a:t>contrôle. </a:t>
            </a:r>
            <a:endParaRPr lang="fr-FR" sz="1600" dirty="0"/>
          </a:p>
          <a:p>
            <a:pPr algn="just"/>
            <a:endParaRPr lang="fr-FR" sz="1600" dirty="0" smtClean="0"/>
          </a:p>
          <a:p>
            <a:pPr algn="just"/>
            <a:r>
              <a:rPr lang="fr-FR" sz="1600" dirty="0" smtClean="0"/>
              <a:t>→ </a:t>
            </a:r>
            <a:r>
              <a:rPr lang="fr-FR" sz="1600" dirty="0"/>
              <a:t>d’où la nécessité de contrôler les facteurs confondants disponibles dans </a:t>
            </a:r>
            <a:r>
              <a:rPr lang="fr-FR" sz="1600" dirty="0" smtClean="0"/>
              <a:t>les </a:t>
            </a:r>
            <a:r>
              <a:rPr lang="fr-FR" sz="1600" dirty="0"/>
              <a:t>jeux de </a:t>
            </a:r>
            <a:r>
              <a:rPr lang="fr-FR" sz="1600" dirty="0" smtClean="0"/>
              <a:t>données.</a:t>
            </a:r>
            <a:endParaRPr lang="fr-FR" sz="1600" dirty="0"/>
          </a:p>
        </p:txBody>
      </p:sp>
      <p:sp>
        <p:nvSpPr>
          <p:cNvPr id="5" name="Espace réservé du contenu 2"/>
          <p:cNvSpPr txBox="1">
            <a:spLocks/>
          </p:cNvSpPr>
          <p:nvPr/>
        </p:nvSpPr>
        <p:spPr>
          <a:xfrm>
            <a:off x="185057" y="1554030"/>
            <a:ext cx="6281058" cy="1429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11112" algn="just">
              <a:lnSpc>
                <a:spcPct val="100000"/>
              </a:lnSpc>
              <a:buNone/>
            </a:pPr>
            <a:r>
              <a:rPr lang="fr-FR" sz="1600" dirty="0" smtClean="0"/>
              <a:t>Les </a:t>
            </a:r>
            <a:r>
              <a:rPr lang="fr-FR" sz="1600" b="1" dirty="0" smtClean="0"/>
              <a:t>études de liaison </a:t>
            </a:r>
            <a:r>
              <a:rPr lang="fr-FR" sz="1600" dirty="0" smtClean="0"/>
              <a:t>localisent </a:t>
            </a:r>
            <a:r>
              <a:rPr lang="fr-FR" sz="1600" dirty="0"/>
              <a:t>les régions contenant les gènes responsables du trait ou de la maladie sur le génome au moyen d'observations sur des individus </a:t>
            </a:r>
            <a:r>
              <a:rPr lang="fr-FR" sz="1600" b="1" dirty="0" smtClean="0"/>
              <a:t>apparentés </a:t>
            </a:r>
            <a:r>
              <a:rPr lang="fr-FR" sz="1600" dirty="0" smtClean="0"/>
              <a:t>(échantillons </a:t>
            </a:r>
            <a:r>
              <a:rPr lang="fr-FR" sz="1600" dirty="0"/>
              <a:t>de </a:t>
            </a:r>
            <a:r>
              <a:rPr lang="fr-FR" sz="1600" dirty="0" smtClean="0"/>
              <a:t>familles). Cette stratégie </a:t>
            </a:r>
            <a:r>
              <a:rPr lang="fr-FR" sz="1600" dirty="0" smtClean="0"/>
              <a:t>permet de mesurer </a:t>
            </a:r>
            <a:r>
              <a:rPr lang="fr-FR" sz="1600" dirty="0"/>
              <a:t>la </a:t>
            </a:r>
            <a:r>
              <a:rPr lang="fr-FR" sz="1600" dirty="0" err="1" smtClean="0"/>
              <a:t>co</a:t>
            </a:r>
            <a:r>
              <a:rPr lang="fr-FR" sz="1600" dirty="0"/>
              <a:t>-ségrégation due à l'existence </a:t>
            </a:r>
            <a:r>
              <a:rPr lang="fr-FR" sz="1600" dirty="0" smtClean="0"/>
              <a:t>de liaisons génétiques </a:t>
            </a:r>
            <a:r>
              <a:rPr lang="fr-FR" sz="1600" dirty="0"/>
              <a:t>entre </a:t>
            </a:r>
            <a:r>
              <a:rPr lang="fr-FR" sz="1600" dirty="0" smtClean="0"/>
              <a:t>des </a:t>
            </a:r>
            <a:r>
              <a:rPr lang="fr-FR" sz="1600" dirty="0" err="1" smtClean="0"/>
              <a:t>loci</a:t>
            </a:r>
            <a:r>
              <a:rPr lang="fr-FR" sz="1600" dirty="0" smtClean="0"/>
              <a:t>.</a:t>
            </a:r>
            <a:endParaRPr lang="fr-FR" sz="1600" dirty="0" smtClean="0"/>
          </a:p>
          <a:p>
            <a:pPr marL="0" lvl="1" indent="-11112" algn="just">
              <a:lnSpc>
                <a:spcPct val="100000"/>
              </a:lnSpc>
              <a:buNone/>
            </a:pPr>
            <a:endParaRPr lang="fr-FR" sz="1600" dirty="0"/>
          </a:p>
        </p:txBody>
      </p:sp>
      <p:sp>
        <p:nvSpPr>
          <p:cNvPr id="6" name="Rectangle 5"/>
          <p:cNvSpPr/>
          <p:nvPr/>
        </p:nvSpPr>
        <p:spPr>
          <a:xfrm>
            <a:off x="185057" y="3199280"/>
            <a:ext cx="6096000" cy="1323439"/>
          </a:xfrm>
          <a:prstGeom prst="rect">
            <a:avLst/>
          </a:prstGeom>
        </p:spPr>
        <p:txBody>
          <a:bodyPr>
            <a:spAutoFit/>
          </a:bodyPr>
          <a:lstStyle/>
          <a:p>
            <a:pPr marL="0" lvl="1" indent="-11112" algn="just">
              <a:lnSpc>
                <a:spcPct val="100000"/>
              </a:lnSpc>
              <a:buFont typeface="Arial" panose="020B0604020202020204" pitchFamily="34" charset="0"/>
              <a:buNone/>
            </a:pPr>
            <a:r>
              <a:rPr lang="fr-FR" sz="1600" dirty="0"/>
              <a:t>Les </a:t>
            </a:r>
            <a:r>
              <a:rPr lang="fr-FR" sz="1600" b="1" dirty="0"/>
              <a:t>études d’association </a:t>
            </a:r>
            <a:r>
              <a:rPr lang="fr-FR" sz="1600" dirty="0"/>
              <a:t>identifient des allèles de variants associés à un phénotype (risque accru de développer une maladie en présence de ce variant, avec une pénétrance pouvant être faible).</a:t>
            </a:r>
          </a:p>
          <a:p>
            <a:pPr marL="0" lvl="1" indent="-11112" algn="just">
              <a:lnSpc>
                <a:spcPct val="100000"/>
              </a:lnSpc>
              <a:buFont typeface="Arial" panose="020B0604020202020204" pitchFamily="34" charset="0"/>
              <a:buNone/>
            </a:pPr>
            <a:r>
              <a:rPr lang="fr-FR" sz="1600" dirty="0"/>
              <a:t>Le lien de cause à effet entre cet allèle et le risque accru n’est pas connu à l’issue de ces études.</a:t>
            </a:r>
            <a:endParaRPr lang="fr-FR" sz="1600" dirty="0"/>
          </a:p>
        </p:txBody>
      </p:sp>
    </p:spTree>
    <p:extLst>
      <p:ext uri="{BB962C8B-B14F-4D97-AF65-F5344CB8AC3E}">
        <p14:creationId xmlns:p14="http://schemas.microsoft.com/office/powerpoint/2010/main" val="428160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bg/>
                                          </p:spTgt>
                                        </p:tgtEl>
                                        <p:attrNameLst>
                                          <p:attrName>style.visibility</p:attrName>
                                        </p:attrNameLst>
                                      </p:cBhvr>
                                      <p:to>
                                        <p:strVal val="visible"/>
                                      </p:to>
                                    </p:set>
                                    <p:animEffect transition="in" filter="fade">
                                      <p:cBhvr>
                                        <p:cTn id="17" dur="500"/>
                                        <p:tgtEl>
                                          <p:spTgt spid="3">
                                            <p:bg/>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13538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problématique </a:t>
            </a:r>
            <a:r>
              <a:rPr lang="fr-FR" sz="3600" b="1" dirty="0">
                <a:ln w="0"/>
                <a:solidFill>
                  <a:schemeClr val="accent1"/>
                </a:solidFill>
                <a:effectLst>
                  <a:outerShdw blurRad="38100" dist="25400" dir="5400000" algn="ctr" rotWithShape="0">
                    <a:srgbClr val="6E747A">
                      <a:alpha val="43000"/>
                    </a:srgbClr>
                  </a:outerShdw>
                </a:effectLst>
              </a:rPr>
              <a:t>des variants </a:t>
            </a:r>
            <a:r>
              <a:rPr lang="fr-FR" sz="3600" b="1" dirty="0" smtClean="0">
                <a:ln w="0"/>
                <a:solidFill>
                  <a:schemeClr val="accent1"/>
                </a:solidFill>
                <a:effectLst>
                  <a:outerShdw blurRad="38100" dist="25400" dir="5400000" algn="ctr" rotWithShape="0">
                    <a:srgbClr val="6E747A">
                      <a:alpha val="43000"/>
                    </a:srgbClr>
                  </a:outerShdw>
                </a:effectLst>
              </a:rPr>
              <a:t>rares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6515100" y="1257162"/>
            <a:ext cx="5002560" cy="1803204"/>
          </a:xfrm>
        </p:spPr>
        <p:txBody>
          <a:bodyPr>
            <a:noAutofit/>
          </a:bodyPr>
          <a:lstStyle/>
          <a:p>
            <a:pPr marL="0" lvl="1" indent="0" algn="just">
              <a:lnSpc>
                <a:spcPct val="100000"/>
              </a:lnSpc>
              <a:buNone/>
            </a:pPr>
            <a:r>
              <a:rPr lang="fr-FR" sz="1600" dirty="0" smtClean="0"/>
              <a:t>Dans </a:t>
            </a:r>
            <a:r>
              <a:rPr lang="fr-FR" sz="1600" dirty="0"/>
              <a:t>une analyse </a:t>
            </a:r>
            <a:r>
              <a:rPr lang="fr-FR" sz="1600" b="1" dirty="0"/>
              <a:t>variant par variant </a:t>
            </a:r>
            <a:r>
              <a:rPr lang="fr-FR" sz="1600" dirty="0"/>
              <a:t>:</a:t>
            </a:r>
          </a:p>
          <a:p>
            <a:pPr marL="271463" lvl="2" algn="just">
              <a:lnSpc>
                <a:spcPct val="100000"/>
              </a:lnSpc>
            </a:pPr>
            <a:r>
              <a:rPr lang="fr-FR" sz="1600" dirty="0" smtClean="0"/>
              <a:t>Avec </a:t>
            </a:r>
            <a:r>
              <a:rPr lang="fr-FR" sz="1600" dirty="0"/>
              <a:t>un variant d’une fréquence allélique </a:t>
            </a:r>
            <a:r>
              <a:rPr lang="fr-FR" sz="1600" dirty="0" smtClean="0"/>
              <a:t>de 0,1% en population générale</a:t>
            </a:r>
            <a:endParaRPr lang="fr-FR" sz="1600" dirty="0"/>
          </a:p>
          <a:p>
            <a:pPr marL="271463" lvl="2" algn="just">
              <a:lnSpc>
                <a:spcPct val="100000"/>
              </a:lnSpc>
            </a:pPr>
            <a:r>
              <a:rPr lang="fr-FR" sz="1600" dirty="0"/>
              <a:t>Au degré de significativité 5.10</a:t>
            </a:r>
            <a:r>
              <a:rPr lang="fr-FR" sz="1600" baseline="30000" dirty="0"/>
              <a:t>-6</a:t>
            </a:r>
            <a:r>
              <a:rPr lang="fr-FR" sz="1600" dirty="0"/>
              <a:t> (correspondant à </a:t>
            </a:r>
            <a:r>
              <a:rPr lang="fr-FR" sz="1600" dirty="0" smtClean="0"/>
              <a:t>100.000 </a:t>
            </a:r>
            <a:r>
              <a:rPr lang="fr-FR" sz="1600" dirty="0"/>
              <a:t>tests indépendants</a:t>
            </a:r>
            <a:r>
              <a:rPr lang="fr-FR" sz="1600" dirty="0" smtClean="0"/>
              <a:t>) </a:t>
            </a:r>
          </a:p>
          <a:p>
            <a:pPr marL="271463" lvl="2" algn="just">
              <a:lnSpc>
                <a:spcPct val="100000"/>
              </a:lnSpc>
            </a:pPr>
            <a:r>
              <a:rPr lang="fr-FR" sz="1600" dirty="0" smtClean="0"/>
              <a:t>Pour une puissance de 80%</a:t>
            </a:r>
            <a:endParaRPr lang="fr-FR" sz="1600" dirty="0"/>
          </a:p>
          <a:p>
            <a:pPr marL="457200" lvl="1" indent="0">
              <a:lnSpc>
                <a:spcPct val="100000"/>
              </a:lnSpc>
              <a:buNone/>
            </a:pPr>
            <a:endParaRPr lang="fr-FR" sz="1800" dirty="0"/>
          </a:p>
        </p:txBody>
      </p:sp>
      <p:pic>
        <p:nvPicPr>
          <p:cNvPr id="4" name="Image 3"/>
          <p:cNvPicPr>
            <a:picLocks noChangeAspect="1"/>
          </p:cNvPicPr>
          <p:nvPr/>
        </p:nvPicPr>
        <p:blipFill>
          <a:blip r:embed="rId3"/>
          <a:stretch>
            <a:fillRect/>
          </a:stretch>
        </p:blipFill>
        <p:spPr>
          <a:xfrm>
            <a:off x="104905" y="2001971"/>
            <a:ext cx="5694531" cy="3655347"/>
          </a:xfrm>
          <a:prstGeom prst="rect">
            <a:avLst/>
          </a:prstGeom>
        </p:spPr>
      </p:pic>
      <p:sp>
        <p:nvSpPr>
          <p:cNvPr id="5" name="ZoneTexte 4"/>
          <p:cNvSpPr txBox="1"/>
          <p:nvPr/>
        </p:nvSpPr>
        <p:spPr>
          <a:xfrm>
            <a:off x="104905" y="5657318"/>
            <a:ext cx="3640244" cy="400110"/>
          </a:xfrm>
          <a:prstGeom prst="rect">
            <a:avLst/>
          </a:prstGeom>
          <a:noFill/>
        </p:spPr>
        <p:txBody>
          <a:bodyPr wrap="square" rtlCol="0">
            <a:spAutoFit/>
          </a:bodyPr>
          <a:lstStyle/>
          <a:p>
            <a:r>
              <a:rPr lang="fr-FR" sz="1000" dirty="0" err="1"/>
              <a:t>Manolio</a:t>
            </a:r>
            <a:r>
              <a:rPr lang="fr-FR" sz="1000" dirty="0"/>
              <a:t> et al. </a:t>
            </a:r>
            <a:r>
              <a:rPr lang="en-US" sz="1000" dirty="0" smtClean="0"/>
              <a:t>Finding </a:t>
            </a:r>
            <a:r>
              <a:rPr lang="en-US" sz="1000" dirty="0"/>
              <a:t>the missing heritability of complex diseases</a:t>
            </a:r>
          </a:p>
          <a:p>
            <a:r>
              <a:rPr lang="en-US" sz="1000" i="1" dirty="0"/>
              <a:t>Nature</a:t>
            </a:r>
            <a:r>
              <a:rPr lang="en-US" sz="1000" dirty="0"/>
              <a:t>. 2009 Oct 8; 461(7265): </a:t>
            </a:r>
            <a:r>
              <a:rPr lang="en-US" sz="1000" dirty="0" smtClean="0"/>
              <a:t>747–753</a:t>
            </a:r>
            <a:endParaRPr lang="fr-FR" sz="1000" dirty="0"/>
          </a:p>
        </p:txBody>
      </p:sp>
      <p:graphicFrame>
        <p:nvGraphicFramePr>
          <p:cNvPr id="6" name="Tableau 5"/>
          <p:cNvGraphicFramePr>
            <a:graphicFrameLocks noGrp="1"/>
          </p:cNvGraphicFramePr>
          <p:nvPr>
            <p:extLst>
              <p:ext uri="{D42A27DB-BD31-4B8C-83A1-F6EECF244321}">
                <p14:modId xmlns:p14="http://schemas.microsoft.com/office/powerpoint/2010/main" val="469525223"/>
              </p:ext>
            </p:extLst>
          </p:nvPr>
        </p:nvGraphicFramePr>
        <p:xfrm>
          <a:off x="7497712" y="3060366"/>
          <a:ext cx="3665706" cy="1773288"/>
        </p:xfrm>
        <a:graphic>
          <a:graphicData uri="http://schemas.openxmlformats.org/drawingml/2006/table">
            <a:tbl>
              <a:tblPr firstRow="1" bandRow="1">
                <a:tableStyleId>{7DF18680-E054-41AD-8BC1-D1AEF772440D}</a:tableStyleId>
              </a:tblPr>
              <a:tblGrid>
                <a:gridCol w="1866089"/>
                <a:gridCol w="1799617"/>
              </a:tblGrid>
              <a:tr h="447911">
                <a:tc>
                  <a:txBody>
                    <a:bodyPr/>
                    <a:lstStyle/>
                    <a:p>
                      <a:pPr algn="ctr"/>
                      <a:r>
                        <a:rPr lang="fr-FR" sz="1200" dirty="0" err="1" smtClean="0"/>
                        <a:t>Odds</a:t>
                      </a:r>
                      <a:r>
                        <a:rPr lang="fr-FR" sz="1200" dirty="0" smtClean="0"/>
                        <a:t>-ratio </a:t>
                      </a:r>
                    </a:p>
                    <a:p>
                      <a:pPr algn="ctr"/>
                      <a:r>
                        <a:rPr lang="fr-FR" sz="1200" dirty="0" smtClean="0"/>
                        <a:t>Cas/Témoin</a:t>
                      </a:r>
                      <a:endParaRPr lang="fr-FR" sz="1200" dirty="0"/>
                    </a:p>
                  </a:txBody>
                  <a:tcPr/>
                </a:tc>
                <a:tc>
                  <a:txBody>
                    <a:bodyPr/>
                    <a:lstStyle/>
                    <a:p>
                      <a:pPr algn="ctr"/>
                      <a:r>
                        <a:rPr lang="fr-FR" sz="1200" dirty="0" smtClean="0"/>
                        <a:t>Nb de sujets nécessaires par groupe</a:t>
                      </a:r>
                      <a:endParaRPr lang="fr-FR" sz="1200" dirty="0"/>
                    </a:p>
                  </a:txBody>
                  <a:tcPr/>
                </a:tc>
              </a:tr>
              <a:tr h="329022">
                <a:tc>
                  <a:txBody>
                    <a:bodyPr/>
                    <a:lstStyle/>
                    <a:p>
                      <a:pPr algn="ctr"/>
                      <a:r>
                        <a:rPr lang="fr-FR" sz="1200" dirty="0" smtClean="0"/>
                        <a:t>2</a:t>
                      </a:r>
                      <a:endParaRPr lang="fr-FR" sz="1200" dirty="0"/>
                    </a:p>
                  </a:txBody>
                  <a:tcPr/>
                </a:tc>
                <a:tc>
                  <a:txBody>
                    <a:bodyPr/>
                    <a:lstStyle/>
                    <a:p>
                      <a:pPr algn="ctr"/>
                      <a:r>
                        <a:rPr lang="fr-FR" sz="1200" dirty="0" smtClean="0"/>
                        <a:t>83 000</a:t>
                      </a:r>
                      <a:endParaRPr lang="fr-FR" sz="1200" dirty="0"/>
                    </a:p>
                  </a:txBody>
                  <a:tcPr/>
                </a:tc>
              </a:tr>
              <a:tr h="329022">
                <a:tc>
                  <a:txBody>
                    <a:bodyPr/>
                    <a:lstStyle/>
                    <a:p>
                      <a:pPr algn="ctr"/>
                      <a:r>
                        <a:rPr lang="fr-FR" sz="1200" dirty="0" smtClean="0"/>
                        <a:t>3</a:t>
                      </a:r>
                      <a:endParaRPr lang="fr-FR" sz="1200" dirty="0"/>
                    </a:p>
                  </a:txBody>
                  <a:tcPr/>
                </a:tc>
                <a:tc>
                  <a:txBody>
                    <a:bodyPr/>
                    <a:lstStyle/>
                    <a:p>
                      <a:pPr algn="ctr"/>
                      <a:r>
                        <a:rPr lang="fr-FR" sz="1200" dirty="0" smtClean="0"/>
                        <a:t>27 000</a:t>
                      </a:r>
                      <a:endParaRPr lang="fr-FR" sz="1200" dirty="0"/>
                    </a:p>
                  </a:txBody>
                  <a:tcPr/>
                </a:tc>
              </a:tr>
              <a:tr h="329022">
                <a:tc>
                  <a:txBody>
                    <a:bodyPr/>
                    <a:lstStyle/>
                    <a:p>
                      <a:pPr algn="ctr"/>
                      <a:r>
                        <a:rPr lang="fr-FR" sz="1200" dirty="0" smtClean="0"/>
                        <a:t>5</a:t>
                      </a:r>
                      <a:endParaRPr lang="fr-FR" sz="1200" dirty="0"/>
                    </a:p>
                  </a:txBody>
                  <a:tcPr/>
                </a:tc>
                <a:tc>
                  <a:txBody>
                    <a:bodyPr/>
                    <a:lstStyle/>
                    <a:p>
                      <a:pPr algn="ctr"/>
                      <a:r>
                        <a:rPr lang="fr-FR" sz="1200" dirty="0" smtClean="0"/>
                        <a:t>10 000</a:t>
                      </a:r>
                      <a:endParaRPr lang="fr-FR" sz="1200" dirty="0"/>
                    </a:p>
                  </a:txBody>
                  <a:tcPr/>
                </a:tc>
              </a:tr>
              <a:tr h="329022">
                <a:tc>
                  <a:txBody>
                    <a:bodyPr/>
                    <a:lstStyle/>
                    <a:p>
                      <a:pPr algn="ctr"/>
                      <a:r>
                        <a:rPr lang="fr-FR" sz="1200" dirty="0" smtClean="0"/>
                        <a:t>10</a:t>
                      </a:r>
                      <a:endParaRPr lang="fr-FR" sz="1200" dirty="0"/>
                    </a:p>
                  </a:txBody>
                  <a:tcPr/>
                </a:tc>
                <a:tc>
                  <a:txBody>
                    <a:bodyPr/>
                    <a:lstStyle/>
                    <a:p>
                      <a:pPr algn="ctr"/>
                      <a:r>
                        <a:rPr lang="fr-FR" sz="1200" dirty="0" smtClean="0"/>
                        <a:t>4 000</a:t>
                      </a:r>
                      <a:endParaRPr lang="fr-FR" sz="1200" dirty="0"/>
                    </a:p>
                  </a:txBody>
                  <a:tcPr/>
                </a:tc>
              </a:tr>
            </a:tbl>
          </a:graphicData>
        </a:graphic>
      </p:graphicFrame>
      <p:sp>
        <p:nvSpPr>
          <p:cNvPr id="7" name="Rectangle 6"/>
          <p:cNvSpPr/>
          <p:nvPr/>
        </p:nvSpPr>
        <p:spPr>
          <a:xfrm>
            <a:off x="-382809" y="1340251"/>
            <a:ext cx="4825295" cy="400110"/>
          </a:xfrm>
          <a:prstGeom prst="rect">
            <a:avLst/>
          </a:prstGeom>
        </p:spPr>
        <p:txBody>
          <a:bodyPr wrap="none">
            <a:spAutoFit/>
          </a:bodyPr>
          <a:lstStyle/>
          <a:p>
            <a:pPr lvl="1"/>
            <a:r>
              <a:rPr lang="fr-FR" sz="2000" b="1" dirty="0"/>
              <a:t>Identification de variants rares associés</a:t>
            </a:r>
          </a:p>
        </p:txBody>
      </p:sp>
      <p:sp>
        <p:nvSpPr>
          <p:cNvPr id="8" name="Rectangle 7"/>
          <p:cNvSpPr/>
          <p:nvPr/>
        </p:nvSpPr>
        <p:spPr>
          <a:xfrm>
            <a:off x="6515100" y="5272597"/>
            <a:ext cx="5377391" cy="1323439"/>
          </a:xfrm>
          <a:prstGeom prst="rect">
            <a:avLst/>
          </a:prstGeom>
        </p:spPr>
        <p:txBody>
          <a:bodyPr wrap="square">
            <a:spAutoFit/>
          </a:bodyPr>
          <a:lstStyle/>
          <a:p>
            <a:r>
              <a:rPr lang="fr-FR" sz="1600" dirty="0"/>
              <a:t>Par une méthode d’</a:t>
            </a:r>
            <a:r>
              <a:rPr lang="fr-FR" sz="1600" b="1" dirty="0"/>
              <a:t>agrégation de variants </a:t>
            </a:r>
            <a:r>
              <a:rPr lang="fr-FR" sz="1600" dirty="0"/>
              <a:t>lorsque MAF ≤ 1%</a:t>
            </a:r>
          </a:p>
          <a:p>
            <a:pPr marL="285750" indent="-285750">
              <a:buFont typeface="Arial" panose="020B0604020202020204" pitchFamily="34" charset="0"/>
              <a:buChar char="•"/>
            </a:pPr>
            <a:r>
              <a:rPr lang="fr-FR" sz="1600" dirty="0"/>
              <a:t>Le principe est de scorer la présence ou l’absence de variants rares par </a:t>
            </a:r>
            <a:r>
              <a:rPr lang="fr-FR" sz="1600" dirty="0" smtClean="0"/>
              <a:t>individus.</a:t>
            </a:r>
            <a:endParaRPr lang="fr-FR" sz="1600" dirty="0"/>
          </a:p>
          <a:p>
            <a:pPr marL="285750" indent="-285750">
              <a:buFont typeface="Arial" panose="020B0604020202020204" pitchFamily="34" charset="0"/>
              <a:buChar char="•"/>
            </a:pPr>
            <a:r>
              <a:rPr lang="fr-FR" sz="1600" dirty="0"/>
              <a:t>On recherche ensuite des associations entre ces scores et les traits </a:t>
            </a:r>
            <a:r>
              <a:rPr lang="fr-FR" sz="1600" dirty="0" smtClean="0"/>
              <a:t>phénotypiques.</a:t>
            </a:r>
            <a:endParaRPr lang="fr-FR" sz="1600" dirty="0"/>
          </a:p>
        </p:txBody>
      </p:sp>
    </p:spTree>
    <p:extLst>
      <p:ext uri="{BB962C8B-B14F-4D97-AF65-F5344CB8AC3E}">
        <p14:creationId xmlns:p14="http://schemas.microsoft.com/office/powerpoint/2010/main" val="67506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13538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problématique </a:t>
            </a:r>
            <a:r>
              <a:rPr lang="fr-FR" sz="3600" b="1" dirty="0">
                <a:ln w="0"/>
                <a:solidFill>
                  <a:schemeClr val="accent1"/>
                </a:solidFill>
                <a:effectLst>
                  <a:outerShdw blurRad="38100" dist="25400" dir="5400000" algn="ctr" rotWithShape="0">
                    <a:srgbClr val="6E747A">
                      <a:alpha val="43000"/>
                    </a:srgbClr>
                  </a:outerShdw>
                </a:effectLst>
              </a:rPr>
              <a:t>des variants rares</a:t>
            </a:r>
          </a:p>
        </p:txBody>
      </p:sp>
      <p:sp>
        <p:nvSpPr>
          <p:cNvPr id="3" name="Espace réservé du contenu 2"/>
          <p:cNvSpPr>
            <a:spLocks noGrp="1"/>
          </p:cNvSpPr>
          <p:nvPr>
            <p:ph idx="1"/>
          </p:nvPr>
        </p:nvSpPr>
        <p:spPr>
          <a:xfrm>
            <a:off x="1" y="1973264"/>
            <a:ext cx="6050603" cy="1820524"/>
          </a:xfrm>
        </p:spPr>
        <p:txBody>
          <a:bodyPr>
            <a:noAutofit/>
          </a:bodyPr>
          <a:lstStyle/>
          <a:p>
            <a:pPr marL="447675" lvl="1" indent="0" algn="just">
              <a:lnSpc>
                <a:spcPct val="100000"/>
              </a:lnSpc>
              <a:buNone/>
            </a:pPr>
            <a:r>
              <a:rPr lang="fr-FR" sz="1800" dirty="0" smtClean="0"/>
              <a:t>Même par une méthode d’agrégation, l’étude des variants rares nécessite de nombreuses données individuelles </a:t>
            </a:r>
          </a:p>
          <a:p>
            <a:pPr marL="719138" lvl="2" algn="just">
              <a:lnSpc>
                <a:spcPct val="100000"/>
              </a:lnSpc>
            </a:pPr>
            <a:r>
              <a:rPr lang="fr-FR" sz="1800" dirty="0" smtClean="0"/>
              <a:t>pour disposer de suffisamment d’informations sur les variants </a:t>
            </a:r>
          </a:p>
          <a:p>
            <a:pPr marL="719138" lvl="2" algn="just">
              <a:lnSpc>
                <a:spcPct val="100000"/>
              </a:lnSpc>
            </a:pPr>
            <a:r>
              <a:rPr lang="fr-FR" sz="1800" dirty="0" smtClean="0"/>
              <a:t>pour pouvoir quantifier leur association avec un risque</a:t>
            </a:r>
          </a:p>
          <a:p>
            <a:pPr marL="914400" lvl="2" indent="0">
              <a:lnSpc>
                <a:spcPct val="100000"/>
              </a:lnSpc>
              <a:buNone/>
            </a:pPr>
            <a:endParaRPr lang="fr-FR" sz="1800" dirty="0"/>
          </a:p>
          <a:p>
            <a:pPr marL="457200" lvl="1" indent="0">
              <a:lnSpc>
                <a:spcPct val="100000"/>
              </a:lnSpc>
              <a:buNone/>
            </a:pPr>
            <a:endParaRPr lang="fr-FR" sz="1800" dirty="0"/>
          </a:p>
          <a:p>
            <a:pPr lvl="1">
              <a:lnSpc>
                <a:spcPct val="100000"/>
              </a:lnSpc>
            </a:pPr>
            <a:endParaRPr lang="fr-FR" sz="1800" dirty="0"/>
          </a:p>
        </p:txBody>
      </p:sp>
      <p:sp>
        <p:nvSpPr>
          <p:cNvPr id="4" name="Rectangle 3"/>
          <p:cNvSpPr/>
          <p:nvPr/>
        </p:nvSpPr>
        <p:spPr>
          <a:xfrm>
            <a:off x="6269477" y="2735935"/>
            <a:ext cx="5676900" cy="2031325"/>
          </a:xfrm>
          <a:prstGeom prst="rect">
            <a:avLst/>
          </a:prstGeom>
        </p:spPr>
        <p:txBody>
          <a:bodyPr wrap="square">
            <a:spAutoFit/>
          </a:bodyPr>
          <a:lstStyle/>
          <a:p>
            <a:pPr lvl="1" algn="just">
              <a:lnSpc>
                <a:spcPct val="100000"/>
              </a:lnSpc>
            </a:pPr>
            <a:r>
              <a:rPr lang="fr-FR" dirty="0"/>
              <a:t>Les grandes cohortes de données individuelles en population générale mises à disposition par des consortia ne sont pas forcément comparables aux </a:t>
            </a:r>
            <a:r>
              <a:rPr lang="fr-FR" dirty="0" smtClean="0"/>
              <a:t>cas </a:t>
            </a:r>
          </a:p>
          <a:p>
            <a:pPr marL="800100" lvl="1" indent="-342900" algn="just">
              <a:lnSpc>
                <a:spcPct val="100000"/>
              </a:lnSpc>
              <a:buFont typeface="Arial" panose="020B0604020202020204" pitchFamily="34" charset="0"/>
              <a:buChar char="•"/>
            </a:pPr>
            <a:r>
              <a:rPr lang="fr-FR" dirty="0" smtClean="0"/>
              <a:t>méthode </a:t>
            </a:r>
            <a:r>
              <a:rPr lang="fr-FR" dirty="0"/>
              <a:t>de </a:t>
            </a:r>
            <a:r>
              <a:rPr lang="fr-FR" dirty="0" smtClean="0"/>
              <a:t>séquençage</a:t>
            </a:r>
          </a:p>
          <a:p>
            <a:pPr marL="800100" lvl="1" indent="-342900" algn="just">
              <a:lnSpc>
                <a:spcPct val="100000"/>
              </a:lnSpc>
              <a:buFont typeface="Arial" panose="020B0604020202020204" pitchFamily="34" charset="0"/>
              <a:buChar char="•"/>
            </a:pPr>
            <a:r>
              <a:rPr lang="fr-FR" dirty="0" smtClean="0"/>
              <a:t>filtres qualité</a:t>
            </a:r>
          </a:p>
          <a:p>
            <a:pPr marL="800100" lvl="1" indent="-342900" algn="just">
              <a:lnSpc>
                <a:spcPct val="100000"/>
              </a:lnSpc>
              <a:buFont typeface="Arial" panose="020B0604020202020204" pitchFamily="34" charset="0"/>
              <a:buChar char="•"/>
            </a:pPr>
            <a:r>
              <a:rPr lang="fr-FR" dirty="0" smtClean="0"/>
              <a:t>origines </a:t>
            </a:r>
            <a:r>
              <a:rPr lang="fr-FR" dirty="0"/>
              <a:t>ethniques </a:t>
            </a:r>
            <a:r>
              <a:rPr lang="fr-FR" dirty="0" smtClean="0"/>
              <a:t>diverses</a:t>
            </a:r>
          </a:p>
          <a:p>
            <a:pPr marL="800100" lvl="1" indent="-342900" algn="just">
              <a:lnSpc>
                <a:spcPct val="100000"/>
              </a:lnSpc>
              <a:buFont typeface="Arial" panose="020B0604020202020204" pitchFamily="34" charset="0"/>
              <a:buChar char="•"/>
            </a:pPr>
            <a:r>
              <a:rPr lang="fr-FR" dirty="0" smtClean="0"/>
              <a:t>…</a:t>
            </a:r>
            <a:endParaRPr lang="fr-FR" dirty="0"/>
          </a:p>
        </p:txBody>
      </p:sp>
      <p:sp>
        <p:nvSpPr>
          <p:cNvPr id="5" name="Rectangle 4"/>
          <p:cNvSpPr/>
          <p:nvPr/>
        </p:nvSpPr>
        <p:spPr>
          <a:xfrm>
            <a:off x="0" y="4444094"/>
            <a:ext cx="6096000" cy="646331"/>
          </a:xfrm>
          <a:prstGeom prst="rect">
            <a:avLst/>
          </a:prstGeom>
        </p:spPr>
        <p:txBody>
          <a:bodyPr>
            <a:spAutoFit/>
          </a:bodyPr>
          <a:lstStyle/>
          <a:p>
            <a:pPr lvl="1">
              <a:lnSpc>
                <a:spcPct val="100000"/>
              </a:lnSpc>
            </a:pPr>
            <a:r>
              <a:rPr lang="fr-FR" dirty="0"/>
              <a:t>Il n’existe pas de consensus pour quantifier le caractère délétère d’un groupe de </a:t>
            </a:r>
            <a:r>
              <a:rPr lang="fr-FR" dirty="0" err="1" smtClean="0"/>
              <a:t>variants</a:t>
            </a:r>
            <a:r>
              <a:rPr lang="fr-FR" dirty="0" smtClean="0"/>
              <a:t>.</a:t>
            </a:r>
            <a:endParaRPr lang="fr-FR" dirty="0"/>
          </a:p>
        </p:txBody>
      </p:sp>
      <p:sp>
        <p:nvSpPr>
          <p:cNvPr id="6" name="Rectangle 5"/>
          <p:cNvSpPr/>
          <p:nvPr/>
        </p:nvSpPr>
        <p:spPr>
          <a:xfrm>
            <a:off x="0" y="1338812"/>
            <a:ext cx="4450514" cy="400110"/>
          </a:xfrm>
          <a:prstGeom prst="rect">
            <a:avLst/>
          </a:prstGeom>
        </p:spPr>
        <p:txBody>
          <a:bodyPr wrap="none">
            <a:spAutoFit/>
          </a:bodyPr>
          <a:lstStyle/>
          <a:p>
            <a:pPr lvl="1"/>
            <a:r>
              <a:rPr lang="fr-FR" sz="2000" b="1" dirty="0"/>
              <a:t>Limites de l’étude des variants rares</a:t>
            </a:r>
          </a:p>
        </p:txBody>
      </p:sp>
      <p:sp>
        <p:nvSpPr>
          <p:cNvPr id="7" name="ZoneTexte 6"/>
          <p:cNvSpPr txBox="1"/>
          <p:nvPr/>
        </p:nvSpPr>
        <p:spPr>
          <a:xfrm>
            <a:off x="2225257" y="6057881"/>
            <a:ext cx="7782939" cy="584775"/>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a:ln w="12700">
            <a:solidFill>
              <a:schemeClr val="tx1"/>
            </a:solidFill>
          </a:ln>
        </p:spPr>
        <p:txBody>
          <a:bodyPr wrap="square" rtlCol="0">
            <a:spAutoFit/>
          </a:bodyPr>
          <a:lstStyle/>
          <a:p>
            <a:r>
              <a:rPr lang="fr-FR" b="1" dirty="0" smtClean="0"/>
              <a:t>La réalisation des contrôles qualité (QC) des données est une étape primordiale.</a:t>
            </a:r>
          </a:p>
          <a:p>
            <a:r>
              <a:rPr lang="fr-FR" sz="1400" dirty="0" smtClean="0"/>
              <a:t>Le moindre « bruit de fond » peut entrainer une conclusion erronée.</a:t>
            </a:r>
            <a:endParaRPr lang="fr-FR" sz="1400" dirty="0"/>
          </a:p>
        </p:txBody>
      </p:sp>
    </p:spTree>
    <p:extLst>
      <p:ext uri="{BB962C8B-B14F-4D97-AF65-F5344CB8AC3E}">
        <p14:creationId xmlns:p14="http://schemas.microsoft.com/office/powerpoint/2010/main" val="57759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1353800" cy="1325563"/>
          </a:xfrm>
        </p:spPr>
        <p:txBody>
          <a:bodyPr>
            <a:normAutofit/>
          </a:bodyPr>
          <a:lstStyle/>
          <a:p>
            <a:r>
              <a:rPr lang="fr-FR" sz="3600" b="1" dirty="0" err="1">
                <a:ln w="0"/>
                <a:solidFill>
                  <a:schemeClr val="accent1"/>
                </a:solidFill>
                <a:effectLst>
                  <a:outerShdw blurRad="38100" dist="25400" dir="5400000" algn="ctr" rotWithShape="0">
                    <a:srgbClr val="6E747A">
                      <a:alpha val="43000"/>
                    </a:srgbClr>
                  </a:outerShdw>
                </a:effectLst>
              </a:rPr>
              <a:t>Quality</a:t>
            </a:r>
            <a:r>
              <a:rPr lang="fr-FR" sz="3600" b="1" dirty="0">
                <a:ln w="0"/>
                <a:solidFill>
                  <a:schemeClr val="accent1"/>
                </a:solidFill>
                <a:effectLst>
                  <a:outerShdw blurRad="38100" dist="25400" dir="5400000" algn="ctr" rotWithShape="0">
                    <a:srgbClr val="6E747A">
                      <a:alpha val="43000"/>
                    </a:srgbClr>
                  </a:outerShdw>
                </a:effectLst>
              </a:rPr>
              <a:t> </a:t>
            </a:r>
            <a:r>
              <a:rPr lang="fr-FR" sz="3600" b="1" dirty="0" err="1" smtClean="0">
                <a:ln w="0"/>
                <a:solidFill>
                  <a:schemeClr val="accent1"/>
                </a:solidFill>
                <a:effectLst>
                  <a:outerShdw blurRad="38100" dist="25400" dir="5400000" algn="ctr" rotWithShape="0">
                    <a:srgbClr val="6E747A">
                      <a:alpha val="43000"/>
                    </a:srgbClr>
                  </a:outerShdw>
                </a:effectLst>
              </a:rPr>
              <a:t>controls</a:t>
            </a:r>
            <a:r>
              <a:rPr lang="fr-FR" sz="3600" b="1" dirty="0" smtClean="0">
                <a:ln w="0"/>
                <a:solidFill>
                  <a:schemeClr val="accent1"/>
                </a:solidFill>
                <a:effectLst>
                  <a:outerShdw blurRad="38100" dist="25400" dir="5400000" algn="ctr" rotWithShape="0">
                    <a:srgbClr val="6E747A">
                      <a:alpha val="43000"/>
                    </a:srgbClr>
                  </a:outerShdw>
                </a:effectLst>
              </a:rPr>
              <a:t>, QC d</a:t>
            </a:r>
            <a:r>
              <a:rPr lang="fr-FR" sz="3600" b="1" dirty="0">
                <a:ln w="0"/>
                <a:solidFill>
                  <a:schemeClr val="accent1"/>
                </a:solidFill>
                <a:effectLst>
                  <a:outerShdw blurRad="38100" dist="25400" dir="5400000" algn="ctr" rotWithShape="0">
                    <a:srgbClr val="6E747A">
                      <a:alpha val="43000"/>
                    </a:srgbClr>
                  </a:outerShdw>
                </a:effectLst>
              </a:rPr>
              <a:t>es </a:t>
            </a:r>
            <a:r>
              <a:rPr lang="fr-FR" sz="3600" b="1" dirty="0" smtClean="0">
                <a:ln w="0"/>
                <a:solidFill>
                  <a:schemeClr val="accent1"/>
                </a:solidFill>
                <a:effectLst>
                  <a:outerShdw blurRad="38100" dist="25400" dir="5400000" algn="ctr" rotWithShape="0">
                    <a:srgbClr val="6E747A">
                      <a:alpha val="43000"/>
                    </a:srgbClr>
                  </a:outerShdw>
                </a:effectLst>
              </a:rPr>
              <a:t>individus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0" y="3426205"/>
            <a:ext cx="6222379" cy="2660925"/>
          </a:xfrm>
        </p:spPr>
        <p:txBody>
          <a:bodyPr>
            <a:noAutofit/>
          </a:bodyPr>
          <a:lstStyle/>
          <a:p>
            <a:pPr marL="541338" lvl="1" indent="0" algn="just">
              <a:buNone/>
            </a:pPr>
            <a:r>
              <a:rPr lang="fr-FR" sz="1800" dirty="0" smtClean="0"/>
              <a:t>Homogénéité </a:t>
            </a:r>
            <a:r>
              <a:rPr lang="fr-FR" sz="1800" dirty="0"/>
              <a:t>de la </a:t>
            </a:r>
            <a:r>
              <a:rPr lang="fr-FR" sz="1800" dirty="0" smtClean="0"/>
              <a:t>population </a:t>
            </a:r>
            <a:endParaRPr lang="fr-FR" sz="1800" dirty="0"/>
          </a:p>
          <a:p>
            <a:pPr lvl="2" algn="just"/>
            <a:r>
              <a:rPr lang="fr-FR" sz="1400" dirty="0"/>
              <a:t>Analyse des distances entre individus </a:t>
            </a:r>
          </a:p>
          <a:p>
            <a:pPr marL="1343025" lvl="2" indent="0" algn="just">
              <a:buNone/>
            </a:pPr>
            <a:r>
              <a:rPr lang="fr-FR" sz="1400" dirty="0" smtClean="0"/>
              <a:t>Ex. ACP </a:t>
            </a:r>
            <a:r>
              <a:rPr lang="fr-FR" sz="1400" dirty="0"/>
              <a:t>sur les variants fréquents (MAF &gt; 5%)</a:t>
            </a:r>
          </a:p>
          <a:p>
            <a:pPr lvl="2" algn="just"/>
            <a:r>
              <a:rPr lang="fr-FR" sz="1400" dirty="0"/>
              <a:t>Adéquation avec une population cible : </a:t>
            </a:r>
            <a:endParaRPr lang="fr-FR" sz="1400" dirty="0" smtClean="0"/>
          </a:p>
          <a:p>
            <a:pPr marL="1343025" lvl="2" indent="0" algn="just">
              <a:buNone/>
            </a:pPr>
            <a:r>
              <a:rPr lang="fr-FR" sz="1400" dirty="0" smtClean="0"/>
              <a:t>Ex. ACP </a:t>
            </a:r>
            <a:r>
              <a:rPr lang="fr-FR" sz="1400" dirty="0"/>
              <a:t>+ LDA sur les variants fréquents (MAF &gt; 5</a:t>
            </a:r>
            <a:r>
              <a:rPr lang="fr-FR" sz="1400" dirty="0" smtClean="0"/>
              <a:t>%)</a:t>
            </a:r>
          </a:p>
          <a:p>
            <a:pPr lvl="2" algn="just"/>
            <a:r>
              <a:rPr lang="fr-FR" sz="1400" dirty="0" smtClean="0"/>
              <a:t>Ratio nombre de </a:t>
            </a:r>
            <a:r>
              <a:rPr lang="fr-FR" sz="1400" dirty="0" err="1" smtClean="0"/>
              <a:t>variants</a:t>
            </a:r>
            <a:r>
              <a:rPr lang="fr-FR" sz="1400" dirty="0" smtClean="0"/>
              <a:t> hétérozygotes/homozygotes</a:t>
            </a:r>
          </a:p>
          <a:p>
            <a:pPr lvl="2" algn="just"/>
            <a:r>
              <a:rPr lang="fr-FR" sz="1400" dirty="0" smtClean="0"/>
              <a:t>Ratio transition/</a:t>
            </a:r>
            <a:r>
              <a:rPr lang="fr-FR" sz="1400" dirty="0" err="1" smtClean="0"/>
              <a:t>transversion</a:t>
            </a:r>
            <a:endParaRPr lang="fr-FR" sz="1400" dirty="0" smtClean="0"/>
          </a:p>
          <a:p>
            <a:pPr lvl="2" algn="just"/>
            <a:r>
              <a:rPr lang="fr-FR" sz="1400" dirty="0" smtClean="0"/>
              <a:t>Nombre de singletons (</a:t>
            </a:r>
            <a:r>
              <a:rPr lang="fr-FR" sz="1400" dirty="0" err="1" smtClean="0"/>
              <a:t>variants</a:t>
            </a:r>
            <a:r>
              <a:rPr lang="fr-FR" sz="1400" dirty="0" smtClean="0"/>
              <a:t> uniques dans la population)</a:t>
            </a:r>
            <a:endParaRPr lang="fr-FR" sz="1400" dirty="0"/>
          </a:p>
        </p:txBody>
      </p:sp>
      <p:sp>
        <p:nvSpPr>
          <p:cNvPr id="4" name="Rectangle 3"/>
          <p:cNvSpPr/>
          <p:nvPr/>
        </p:nvSpPr>
        <p:spPr>
          <a:xfrm>
            <a:off x="534438" y="2276980"/>
            <a:ext cx="4923969" cy="584775"/>
          </a:xfrm>
          <a:prstGeom prst="rect">
            <a:avLst/>
          </a:prstGeom>
        </p:spPr>
        <p:txBody>
          <a:bodyPr wrap="square">
            <a:spAutoFit/>
          </a:bodyPr>
          <a:lstStyle/>
          <a:p>
            <a:r>
              <a:rPr lang="fr-FR" dirty="0" smtClean="0"/>
              <a:t>Pourcentage </a:t>
            </a:r>
            <a:r>
              <a:rPr lang="fr-FR" dirty="0"/>
              <a:t>de </a:t>
            </a:r>
            <a:r>
              <a:rPr lang="fr-FR" dirty="0" smtClean="0"/>
              <a:t>génotypes manquants </a:t>
            </a:r>
            <a:r>
              <a:rPr lang="fr-FR" dirty="0"/>
              <a:t>par </a:t>
            </a:r>
            <a:r>
              <a:rPr lang="fr-FR" dirty="0" smtClean="0"/>
              <a:t>individu </a:t>
            </a:r>
          </a:p>
          <a:p>
            <a:pPr>
              <a:tabLst>
                <a:tab pos="354013" algn="l"/>
              </a:tabLst>
            </a:pPr>
            <a:r>
              <a:rPr lang="fr-FR" sz="1400" dirty="0" smtClean="0"/>
              <a:t>	Ex. </a:t>
            </a:r>
            <a:r>
              <a:rPr lang="fr-FR" sz="1400" dirty="0"/>
              <a:t>&gt; 5% </a:t>
            </a:r>
            <a:r>
              <a:rPr lang="fr-FR" sz="1400" dirty="0" smtClean="0">
                <a:latin typeface="Calibri" panose="020F0502020204030204" pitchFamily="34" charset="0"/>
              </a:rPr>
              <a:t>→</a:t>
            </a:r>
            <a:r>
              <a:rPr lang="fr-FR" sz="1400" dirty="0" smtClean="0"/>
              <a:t> </a:t>
            </a:r>
            <a:r>
              <a:rPr lang="fr-FR" sz="1400" dirty="0"/>
              <a:t>exclusion de </a:t>
            </a:r>
            <a:r>
              <a:rPr lang="fr-FR" sz="1400" dirty="0" smtClean="0"/>
              <a:t>l’individu</a:t>
            </a:r>
          </a:p>
        </p:txBody>
      </p:sp>
      <p:sp>
        <p:nvSpPr>
          <p:cNvPr id="11" name="Rectangle 10"/>
          <p:cNvSpPr/>
          <p:nvPr/>
        </p:nvSpPr>
        <p:spPr>
          <a:xfrm>
            <a:off x="6655320" y="2276980"/>
            <a:ext cx="4513422" cy="584775"/>
          </a:xfrm>
          <a:prstGeom prst="rect">
            <a:avLst/>
          </a:prstGeom>
        </p:spPr>
        <p:txBody>
          <a:bodyPr wrap="square">
            <a:spAutoFit/>
          </a:bodyPr>
          <a:lstStyle/>
          <a:p>
            <a:r>
              <a:rPr lang="fr-FR" dirty="0" smtClean="0"/>
              <a:t>DP </a:t>
            </a:r>
            <a:r>
              <a:rPr lang="fr-FR" dirty="0"/>
              <a:t>(</a:t>
            </a:r>
            <a:r>
              <a:rPr lang="fr-FR" dirty="0" err="1"/>
              <a:t>depth</a:t>
            </a:r>
            <a:r>
              <a:rPr lang="fr-FR" dirty="0"/>
              <a:t>) </a:t>
            </a:r>
            <a:r>
              <a:rPr lang="fr-FR" dirty="0" smtClean="0"/>
              <a:t>minimum </a:t>
            </a:r>
            <a:r>
              <a:rPr lang="fr-FR" dirty="0"/>
              <a:t>sur la zone de </a:t>
            </a:r>
            <a:r>
              <a:rPr lang="fr-FR" dirty="0" smtClean="0"/>
              <a:t>capture </a:t>
            </a:r>
          </a:p>
          <a:p>
            <a:pPr marL="354013"/>
            <a:r>
              <a:rPr lang="fr-FR" sz="1400" dirty="0" smtClean="0"/>
              <a:t>Ex. </a:t>
            </a:r>
            <a:r>
              <a:rPr lang="fr-FR" sz="1400" dirty="0"/>
              <a:t>8X pour le SNP ou 20X pour </a:t>
            </a:r>
            <a:r>
              <a:rPr lang="fr-FR" sz="1400" dirty="0" err="1" smtClean="0"/>
              <a:t>InDels</a:t>
            </a:r>
            <a:endParaRPr lang="fr-FR" sz="1400" dirty="0"/>
          </a:p>
        </p:txBody>
      </p:sp>
      <p:sp>
        <p:nvSpPr>
          <p:cNvPr id="7" name="Rectangle 6"/>
          <p:cNvSpPr/>
          <p:nvPr/>
        </p:nvSpPr>
        <p:spPr>
          <a:xfrm>
            <a:off x="534438" y="1462993"/>
            <a:ext cx="10910802" cy="5847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19050">
            <a:solidFill>
              <a:schemeClr val="tx1"/>
            </a:solidFill>
          </a:ln>
        </p:spPr>
        <p:txBody>
          <a:bodyPr wrap="square">
            <a:spAutoFit/>
          </a:bodyPr>
          <a:lstStyle/>
          <a:p>
            <a:pPr marL="177800" lvl="1"/>
            <a:r>
              <a:rPr lang="fr-FR" dirty="0" smtClean="0"/>
              <a:t>QC réalisés sur les données filtrées (certains variants exclus préalablement) par des </a:t>
            </a:r>
            <a:r>
              <a:rPr lang="fr-FR" dirty="0"/>
              <a:t>critères qualité du </a:t>
            </a:r>
            <a:r>
              <a:rPr lang="fr-FR" dirty="0" smtClean="0"/>
              <a:t>pipeline</a:t>
            </a:r>
          </a:p>
          <a:p>
            <a:pPr marL="177800" lvl="1"/>
            <a:r>
              <a:rPr lang="fr-FR" sz="1400" dirty="0" smtClean="0"/>
              <a:t> Ex. GATK  VQSLOD=PASS ou GQ </a:t>
            </a:r>
            <a:r>
              <a:rPr lang="fr-FR" sz="1400" dirty="0"/>
              <a:t>&gt; 20</a:t>
            </a:r>
          </a:p>
        </p:txBody>
      </p:sp>
      <p:sp>
        <p:nvSpPr>
          <p:cNvPr id="9" name="Rectangle 8"/>
          <p:cNvSpPr/>
          <p:nvPr/>
        </p:nvSpPr>
        <p:spPr>
          <a:xfrm>
            <a:off x="0" y="6457890"/>
            <a:ext cx="3966288" cy="400110"/>
          </a:xfrm>
          <a:prstGeom prst="rect">
            <a:avLst/>
          </a:prstGeom>
        </p:spPr>
        <p:txBody>
          <a:bodyPr wrap="square">
            <a:spAutoFit/>
          </a:bodyPr>
          <a:lstStyle/>
          <a:p>
            <a:r>
              <a:rPr lang="fr-FR" sz="1000" dirty="0"/>
              <a:t>Wang </a:t>
            </a:r>
            <a:r>
              <a:rPr lang="fr-FR" sz="1000" dirty="0" smtClean="0"/>
              <a:t>et al. </a:t>
            </a:r>
            <a:r>
              <a:rPr lang="fr-FR" sz="1000" dirty="0" err="1" smtClean="0"/>
              <a:t>Genome</a:t>
            </a:r>
            <a:r>
              <a:rPr lang="fr-FR" sz="1000" dirty="0" smtClean="0"/>
              <a:t> </a:t>
            </a:r>
            <a:r>
              <a:rPr lang="fr-FR" sz="1000" dirty="0" err="1"/>
              <a:t>measures</a:t>
            </a:r>
            <a:r>
              <a:rPr lang="fr-FR" sz="1000" dirty="0"/>
              <a:t> </a:t>
            </a:r>
            <a:r>
              <a:rPr lang="fr-FR" sz="1000" dirty="0" err="1"/>
              <a:t>used</a:t>
            </a:r>
            <a:r>
              <a:rPr lang="fr-FR" sz="1000" dirty="0"/>
              <a:t> for </a:t>
            </a:r>
            <a:r>
              <a:rPr lang="fr-FR" sz="1000" dirty="0" err="1"/>
              <a:t>quality</a:t>
            </a:r>
            <a:r>
              <a:rPr lang="fr-FR" sz="1000" dirty="0"/>
              <a:t> control are </a:t>
            </a:r>
            <a:r>
              <a:rPr lang="fr-FR" sz="1000" dirty="0" err="1"/>
              <a:t>dependant</a:t>
            </a:r>
            <a:r>
              <a:rPr lang="fr-FR" sz="1000" dirty="0"/>
              <a:t> on </a:t>
            </a:r>
            <a:r>
              <a:rPr lang="fr-FR" sz="1000" dirty="0" err="1"/>
              <a:t>gene</a:t>
            </a:r>
            <a:r>
              <a:rPr lang="fr-FR" sz="1000" dirty="0"/>
              <a:t> </a:t>
            </a:r>
            <a:r>
              <a:rPr lang="fr-FR" sz="1000" dirty="0" err="1"/>
              <a:t>function</a:t>
            </a:r>
            <a:r>
              <a:rPr lang="fr-FR" sz="1000" dirty="0"/>
              <a:t> and </a:t>
            </a:r>
            <a:r>
              <a:rPr lang="fr-FR" sz="1000" dirty="0" err="1" smtClean="0"/>
              <a:t>ancestry</a:t>
            </a:r>
            <a:r>
              <a:rPr lang="fr-FR" sz="1000" dirty="0" smtClean="0"/>
              <a:t>. </a:t>
            </a:r>
            <a:r>
              <a:rPr lang="en-US" sz="1000" dirty="0"/>
              <a:t>Bioinformatics. 2015 Feb 1; 31(3): 318–323</a:t>
            </a:r>
            <a:endParaRPr lang="fr-FR" sz="1000" dirty="0"/>
          </a:p>
        </p:txBody>
      </p:sp>
      <p:sp>
        <p:nvSpPr>
          <p:cNvPr id="13" name="Rectangle 12"/>
          <p:cNvSpPr/>
          <p:nvPr/>
        </p:nvSpPr>
        <p:spPr>
          <a:xfrm>
            <a:off x="8997010" y="5111764"/>
            <a:ext cx="2968456" cy="1169551"/>
          </a:xfrm>
          <a:prstGeom prst="rect">
            <a:avLst/>
          </a:prstGeom>
        </p:spPr>
        <p:txBody>
          <a:bodyPr wrap="square">
            <a:spAutoFit/>
          </a:bodyPr>
          <a:lstStyle/>
          <a:p>
            <a:pPr algn="just"/>
            <a:r>
              <a:rPr lang="fr-FR" sz="1400" dirty="0"/>
              <a:t>Il s’agit de contrôles graphiques, des </a:t>
            </a:r>
            <a:r>
              <a:rPr lang="fr-FR" sz="1400" dirty="0" err="1"/>
              <a:t>outliers</a:t>
            </a:r>
            <a:r>
              <a:rPr lang="fr-FR" sz="1400" dirty="0"/>
              <a:t> pourraient soit ne pas appartenir à la population d’étude, soit indiquer un problème lors du séquençage ou sur le </a:t>
            </a:r>
            <a:r>
              <a:rPr lang="fr-FR" sz="1400" dirty="0" smtClean="0"/>
              <a:t>pipeline.</a:t>
            </a:r>
            <a:endParaRPr lang="fr-FR" sz="1400" dirty="0"/>
          </a:p>
        </p:txBody>
      </p:sp>
      <p:pic>
        <p:nvPicPr>
          <p:cNvPr id="10" name="Image 9"/>
          <p:cNvPicPr>
            <a:picLocks noChangeAspect="1"/>
          </p:cNvPicPr>
          <p:nvPr/>
        </p:nvPicPr>
        <p:blipFill>
          <a:blip r:embed="rId3"/>
          <a:stretch>
            <a:fillRect/>
          </a:stretch>
        </p:blipFill>
        <p:spPr>
          <a:xfrm>
            <a:off x="5848688" y="3426205"/>
            <a:ext cx="3063343" cy="2855110"/>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236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1353800" cy="1325563"/>
          </a:xfrm>
        </p:spPr>
        <p:txBody>
          <a:bodyPr>
            <a:normAutofit/>
          </a:bodyPr>
          <a:lstStyle/>
          <a:p>
            <a:r>
              <a:rPr lang="fr-FR" sz="3600" b="1" dirty="0" err="1">
                <a:ln w="0"/>
                <a:solidFill>
                  <a:schemeClr val="accent1"/>
                </a:solidFill>
                <a:effectLst>
                  <a:outerShdw blurRad="38100" dist="25400" dir="5400000" algn="ctr" rotWithShape="0">
                    <a:srgbClr val="6E747A">
                      <a:alpha val="43000"/>
                    </a:srgbClr>
                  </a:outerShdw>
                </a:effectLst>
              </a:rPr>
              <a:t>Quality</a:t>
            </a:r>
            <a:r>
              <a:rPr lang="fr-FR" sz="3600" b="1" dirty="0">
                <a:ln w="0"/>
                <a:solidFill>
                  <a:schemeClr val="accent1"/>
                </a:solidFill>
                <a:effectLst>
                  <a:outerShdw blurRad="38100" dist="25400" dir="5400000" algn="ctr" rotWithShape="0">
                    <a:srgbClr val="6E747A">
                      <a:alpha val="43000"/>
                    </a:srgbClr>
                  </a:outerShdw>
                </a:effectLst>
              </a:rPr>
              <a:t> </a:t>
            </a:r>
            <a:r>
              <a:rPr lang="fr-FR" sz="3600" b="1" dirty="0" err="1" smtClean="0">
                <a:ln w="0"/>
                <a:solidFill>
                  <a:schemeClr val="accent1"/>
                </a:solidFill>
                <a:effectLst>
                  <a:outerShdw blurRad="38100" dist="25400" dir="5400000" algn="ctr" rotWithShape="0">
                    <a:srgbClr val="6E747A">
                      <a:alpha val="43000"/>
                    </a:srgbClr>
                  </a:outerShdw>
                </a:effectLst>
              </a:rPr>
              <a:t>controls</a:t>
            </a:r>
            <a:r>
              <a:rPr lang="fr-FR" sz="3600" b="1" dirty="0" smtClean="0">
                <a:ln w="0"/>
                <a:solidFill>
                  <a:schemeClr val="accent1"/>
                </a:solidFill>
                <a:effectLst>
                  <a:outerShdw blurRad="38100" dist="25400" dir="5400000" algn="ctr" rotWithShape="0">
                    <a:srgbClr val="6E747A">
                      <a:alpha val="43000"/>
                    </a:srgbClr>
                  </a:outerShdw>
                </a:effectLst>
              </a:rPr>
              <a:t>, QC d</a:t>
            </a:r>
            <a:r>
              <a:rPr lang="fr-FR" sz="3600" b="1" dirty="0">
                <a:ln w="0"/>
                <a:solidFill>
                  <a:schemeClr val="accent1"/>
                </a:solidFill>
                <a:effectLst>
                  <a:outerShdw blurRad="38100" dist="25400" dir="5400000" algn="ctr" rotWithShape="0">
                    <a:srgbClr val="6E747A">
                      <a:alpha val="43000"/>
                    </a:srgbClr>
                  </a:outerShdw>
                </a:effectLst>
              </a:rPr>
              <a:t>es </a:t>
            </a:r>
            <a:r>
              <a:rPr lang="fr-FR" sz="3600" b="1" dirty="0" smtClean="0">
                <a:ln w="0"/>
                <a:solidFill>
                  <a:schemeClr val="accent1"/>
                </a:solidFill>
                <a:effectLst>
                  <a:outerShdw blurRad="38100" dist="25400" dir="5400000" algn="ctr" rotWithShape="0">
                    <a:srgbClr val="6E747A">
                      <a:alpha val="43000"/>
                    </a:srgbClr>
                  </a:outerShdw>
                </a:effectLst>
              </a:rPr>
              <a:t>individus</a:t>
            </a:r>
            <a:endParaRPr lang="fr-FR" sz="3600" b="1" dirty="0">
              <a:ln w="0"/>
              <a:solidFill>
                <a:schemeClr val="accent1"/>
              </a:solidFill>
              <a:effectLst>
                <a:outerShdw blurRad="38100" dist="25400" dir="5400000" algn="ctr" rotWithShape="0">
                  <a:srgbClr val="6E747A">
                    <a:alpha val="43000"/>
                  </a:srgbClr>
                </a:outerShdw>
              </a:effectLst>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119" y="2817203"/>
            <a:ext cx="3240782" cy="3240782"/>
          </a:xfrm>
          <a:prstGeom prst="rect">
            <a:avLst/>
          </a:prstGeom>
        </p:spPr>
      </p:pic>
      <p:sp>
        <p:nvSpPr>
          <p:cNvPr id="5" name="Rectangle 4"/>
          <p:cNvSpPr/>
          <p:nvPr/>
        </p:nvSpPr>
        <p:spPr>
          <a:xfrm>
            <a:off x="472235" y="1445314"/>
            <a:ext cx="5222488" cy="1415772"/>
          </a:xfrm>
          <a:prstGeom prst="rect">
            <a:avLst/>
          </a:prstGeom>
        </p:spPr>
        <p:txBody>
          <a:bodyPr wrap="square">
            <a:spAutoFit/>
          </a:bodyPr>
          <a:lstStyle/>
          <a:p>
            <a:r>
              <a:rPr lang="fr-FR" dirty="0" smtClean="0"/>
              <a:t>Ratio </a:t>
            </a:r>
            <a:r>
              <a:rPr lang="fr-FR" dirty="0"/>
              <a:t>transition/</a:t>
            </a:r>
            <a:r>
              <a:rPr lang="fr-FR" dirty="0" err="1"/>
              <a:t>transversion</a:t>
            </a:r>
            <a:r>
              <a:rPr lang="fr-FR" dirty="0"/>
              <a:t> </a:t>
            </a:r>
          </a:p>
          <a:p>
            <a:pPr marL="263525"/>
            <a:r>
              <a:rPr lang="fr-FR" sz="1600" dirty="0" smtClean="0"/>
              <a:t>2.8 sur le </a:t>
            </a:r>
            <a:r>
              <a:rPr lang="fr-FR" sz="1600" dirty="0" err="1" smtClean="0"/>
              <a:t>genome</a:t>
            </a:r>
            <a:endParaRPr lang="fr-FR" sz="1600" dirty="0" smtClean="0"/>
          </a:p>
          <a:p>
            <a:pPr marL="263525"/>
            <a:r>
              <a:rPr lang="fr-FR" sz="1600" dirty="0" smtClean="0"/>
              <a:t>2.1 sur l’</a:t>
            </a:r>
            <a:r>
              <a:rPr lang="fr-FR" sz="1600" dirty="0" err="1" smtClean="0"/>
              <a:t>exome</a:t>
            </a:r>
            <a:r>
              <a:rPr lang="fr-FR" sz="1600" dirty="0" smtClean="0"/>
              <a:t> </a:t>
            </a:r>
          </a:p>
          <a:p>
            <a:endParaRPr lang="fr-FR" dirty="0" smtClean="0"/>
          </a:p>
          <a:p>
            <a:endParaRPr lang="fr-FR" dirty="0"/>
          </a:p>
        </p:txBody>
      </p:sp>
      <p:sp>
        <p:nvSpPr>
          <p:cNvPr id="6" name="Rectangle 5"/>
          <p:cNvSpPr/>
          <p:nvPr/>
        </p:nvSpPr>
        <p:spPr>
          <a:xfrm>
            <a:off x="720337" y="2355378"/>
            <a:ext cx="2196582" cy="830997"/>
          </a:xfrm>
          <a:prstGeom prst="rect">
            <a:avLst/>
          </a:prstGeom>
        </p:spPr>
        <p:txBody>
          <a:bodyPr wrap="square">
            <a:spAutoFit/>
          </a:bodyPr>
          <a:lstStyle/>
          <a:p>
            <a:pPr algn="just"/>
            <a:r>
              <a:rPr lang="fr-FR" sz="1600" dirty="0"/>
              <a:t>Des valeurs </a:t>
            </a:r>
            <a:r>
              <a:rPr lang="fr-FR" sz="1600" dirty="0" smtClean="0"/>
              <a:t>inférieures pourraient indiquer des </a:t>
            </a:r>
            <a:r>
              <a:rPr lang="fr-FR" sz="1600" dirty="0"/>
              <a:t>faux positifs</a:t>
            </a:r>
            <a:r>
              <a:rPr lang="fr-FR" sz="1400" dirty="0"/>
              <a:t>.</a:t>
            </a:r>
          </a:p>
        </p:txBody>
      </p:sp>
      <p:sp>
        <p:nvSpPr>
          <p:cNvPr id="7" name="Rectangle 6"/>
          <p:cNvSpPr/>
          <p:nvPr/>
        </p:nvSpPr>
        <p:spPr>
          <a:xfrm>
            <a:off x="0" y="6457890"/>
            <a:ext cx="3966288" cy="400110"/>
          </a:xfrm>
          <a:prstGeom prst="rect">
            <a:avLst/>
          </a:prstGeom>
        </p:spPr>
        <p:txBody>
          <a:bodyPr wrap="square">
            <a:spAutoFit/>
          </a:bodyPr>
          <a:lstStyle/>
          <a:p>
            <a:r>
              <a:rPr lang="fr-FR" sz="1000" dirty="0"/>
              <a:t>Wang </a:t>
            </a:r>
            <a:r>
              <a:rPr lang="fr-FR" sz="1000" dirty="0" smtClean="0"/>
              <a:t>et al. </a:t>
            </a:r>
            <a:r>
              <a:rPr lang="fr-FR" sz="1000" dirty="0" err="1" smtClean="0"/>
              <a:t>Genome</a:t>
            </a:r>
            <a:r>
              <a:rPr lang="fr-FR" sz="1000" dirty="0" smtClean="0"/>
              <a:t> </a:t>
            </a:r>
            <a:r>
              <a:rPr lang="fr-FR" sz="1000" dirty="0" err="1"/>
              <a:t>measures</a:t>
            </a:r>
            <a:r>
              <a:rPr lang="fr-FR" sz="1000" dirty="0"/>
              <a:t> </a:t>
            </a:r>
            <a:r>
              <a:rPr lang="fr-FR" sz="1000" dirty="0" err="1"/>
              <a:t>used</a:t>
            </a:r>
            <a:r>
              <a:rPr lang="fr-FR" sz="1000" dirty="0"/>
              <a:t> for </a:t>
            </a:r>
            <a:r>
              <a:rPr lang="fr-FR" sz="1000" dirty="0" err="1"/>
              <a:t>quality</a:t>
            </a:r>
            <a:r>
              <a:rPr lang="fr-FR" sz="1000" dirty="0"/>
              <a:t> control are </a:t>
            </a:r>
            <a:r>
              <a:rPr lang="fr-FR" sz="1000" dirty="0" err="1"/>
              <a:t>dependant</a:t>
            </a:r>
            <a:r>
              <a:rPr lang="fr-FR" sz="1000" dirty="0"/>
              <a:t> on </a:t>
            </a:r>
            <a:r>
              <a:rPr lang="fr-FR" sz="1000" dirty="0" err="1"/>
              <a:t>gene</a:t>
            </a:r>
            <a:r>
              <a:rPr lang="fr-FR" sz="1000" dirty="0"/>
              <a:t> </a:t>
            </a:r>
            <a:r>
              <a:rPr lang="fr-FR" sz="1000" dirty="0" err="1"/>
              <a:t>function</a:t>
            </a:r>
            <a:r>
              <a:rPr lang="fr-FR" sz="1000" dirty="0"/>
              <a:t> and </a:t>
            </a:r>
            <a:r>
              <a:rPr lang="fr-FR" sz="1000" dirty="0" err="1" smtClean="0"/>
              <a:t>ancestry</a:t>
            </a:r>
            <a:r>
              <a:rPr lang="fr-FR" sz="1000" dirty="0" smtClean="0"/>
              <a:t>. </a:t>
            </a:r>
            <a:r>
              <a:rPr lang="en-US" sz="1000" dirty="0"/>
              <a:t>Bioinformatics. 2015 Feb 1; 31(3): 318–323</a:t>
            </a:r>
            <a:endParaRPr lang="fr-FR" sz="1000" dirty="0"/>
          </a:p>
        </p:txBody>
      </p:sp>
      <p:sp>
        <p:nvSpPr>
          <p:cNvPr id="9" name="Rectangle 8"/>
          <p:cNvSpPr/>
          <p:nvPr/>
        </p:nvSpPr>
        <p:spPr>
          <a:xfrm>
            <a:off x="6206884" y="1445314"/>
            <a:ext cx="5991886" cy="2154436"/>
          </a:xfrm>
          <a:prstGeom prst="rect">
            <a:avLst/>
          </a:prstGeom>
        </p:spPr>
        <p:txBody>
          <a:bodyPr wrap="square">
            <a:spAutoFit/>
          </a:bodyPr>
          <a:lstStyle/>
          <a:p>
            <a:r>
              <a:rPr lang="fr-FR" dirty="0" smtClean="0"/>
              <a:t>Calcul des distances IBS (</a:t>
            </a:r>
            <a:r>
              <a:rPr lang="fr-FR" dirty="0" err="1" smtClean="0"/>
              <a:t>Identical</a:t>
            </a:r>
            <a:r>
              <a:rPr lang="fr-FR" dirty="0" smtClean="0"/>
              <a:t> By State) entre les individus</a:t>
            </a:r>
            <a:endParaRPr lang="fr-FR" dirty="0"/>
          </a:p>
          <a:p>
            <a:pPr marL="285750" indent="-285750">
              <a:buFont typeface="Arial" panose="020B0604020202020204" pitchFamily="34" charset="0"/>
              <a:buChar char="•"/>
            </a:pPr>
            <a:r>
              <a:rPr lang="fr-FR" sz="1600" dirty="0" smtClean="0"/>
              <a:t>Le nombre de segments identiques permet d’estimer le degré d’apparenté après multiples recombinaisons (générations)</a:t>
            </a:r>
          </a:p>
          <a:p>
            <a:pPr marL="285750" indent="-285750">
              <a:buFont typeface="Arial" panose="020B0604020202020204" pitchFamily="34" charset="0"/>
              <a:buChar char="•"/>
            </a:pPr>
            <a:r>
              <a:rPr lang="fr-FR" sz="1600" dirty="0" smtClean="0"/>
              <a:t>Deux segments IBS hérités du même ancêtre sont dit IBD (</a:t>
            </a:r>
            <a:r>
              <a:rPr lang="fr-FR" sz="1600" dirty="0" err="1" smtClean="0"/>
              <a:t>Identical</a:t>
            </a:r>
            <a:r>
              <a:rPr lang="fr-FR" sz="1600" dirty="0" smtClean="0"/>
              <a:t> By </a:t>
            </a:r>
            <a:r>
              <a:rPr lang="fr-FR" sz="1600" dirty="0" err="1" smtClean="0"/>
              <a:t>Descent</a:t>
            </a:r>
            <a:r>
              <a:rPr lang="fr-FR" sz="1600" dirty="0" smtClean="0"/>
              <a:t>)</a:t>
            </a:r>
            <a:endParaRPr lang="fr-FR" sz="1600" i="1" dirty="0" smtClean="0"/>
          </a:p>
          <a:p>
            <a:pPr marL="285750" indent="-285750">
              <a:buFont typeface="Arial" panose="020B0604020202020204" pitchFamily="34" charset="0"/>
              <a:buChar char="•"/>
            </a:pPr>
            <a:r>
              <a:rPr lang="fr-FR" sz="1600" i="1" dirty="0" smtClean="0"/>
              <a:t>PLINK </a:t>
            </a:r>
            <a:r>
              <a:rPr lang="fr-FR" sz="1600" i="1" dirty="0" err="1" smtClean="0"/>
              <a:t>method</a:t>
            </a:r>
            <a:r>
              <a:rPr lang="fr-FR" sz="1600" i="1" dirty="0" smtClean="0"/>
              <a:t> </a:t>
            </a:r>
            <a:r>
              <a:rPr lang="en-US" sz="1600" i="1" dirty="0" smtClean="0"/>
              <a:t>for </a:t>
            </a:r>
            <a:r>
              <a:rPr lang="en-US" sz="1600" i="1" dirty="0"/>
              <a:t>pairwise IBD segment </a:t>
            </a:r>
            <a:r>
              <a:rPr lang="en-US" sz="1600" i="1" dirty="0" smtClean="0"/>
              <a:t>detection</a:t>
            </a:r>
            <a:endParaRPr lang="fr-FR" sz="1600" i="1" dirty="0" smtClean="0"/>
          </a:p>
          <a:p>
            <a:endParaRPr lang="fr-FR" dirty="0" smtClean="0"/>
          </a:p>
          <a:p>
            <a:endParaRPr lang="fr-FR" dirty="0"/>
          </a:p>
        </p:txBody>
      </p:sp>
      <p:pic>
        <p:nvPicPr>
          <p:cNvPr id="8" name="Image 7"/>
          <p:cNvPicPr>
            <a:picLocks noChangeAspect="1"/>
          </p:cNvPicPr>
          <p:nvPr/>
        </p:nvPicPr>
        <p:blipFill>
          <a:blip r:embed="rId4"/>
          <a:stretch>
            <a:fillRect/>
          </a:stretch>
        </p:blipFill>
        <p:spPr>
          <a:xfrm>
            <a:off x="6922683" y="3319688"/>
            <a:ext cx="4936648" cy="2738297"/>
          </a:xfrm>
          <a:prstGeom prst="rect">
            <a:avLst/>
          </a:prstGeom>
        </p:spPr>
      </p:pic>
    </p:spTree>
    <p:extLst>
      <p:ext uri="{BB962C8B-B14F-4D97-AF65-F5344CB8AC3E}">
        <p14:creationId xmlns:p14="http://schemas.microsoft.com/office/powerpoint/2010/main" val="36050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1353800" cy="1325563"/>
          </a:xfrm>
        </p:spPr>
        <p:txBody>
          <a:bodyPr>
            <a:normAutofit/>
          </a:bodyPr>
          <a:lstStyle/>
          <a:p>
            <a:r>
              <a:rPr lang="fr-FR" sz="3600" b="1" dirty="0" err="1">
                <a:ln w="0"/>
                <a:solidFill>
                  <a:schemeClr val="accent1"/>
                </a:solidFill>
                <a:effectLst>
                  <a:outerShdw blurRad="38100" dist="25400" dir="5400000" algn="ctr" rotWithShape="0">
                    <a:srgbClr val="6E747A">
                      <a:alpha val="43000"/>
                    </a:srgbClr>
                  </a:outerShdw>
                </a:effectLst>
              </a:rPr>
              <a:t>Quality</a:t>
            </a:r>
            <a:r>
              <a:rPr lang="fr-FR" sz="3600" b="1" dirty="0">
                <a:ln w="0"/>
                <a:solidFill>
                  <a:schemeClr val="accent1"/>
                </a:solidFill>
                <a:effectLst>
                  <a:outerShdw blurRad="38100" dist="25400" dir="5400000" algn="ctr" rotWithShape="0">
                    <a:srgbClr val="6E747A">
                      <a:alpha val="43000"/>
                    </a:srgbClr>
                  </a:outerShdw>
                </a:effectLst>
              </a:rPr>
              <a:t> </a:t>
            </a:r>
            <a:r>
              <a:rPr lang="fr-FR" sz="3600" b="1" dirty="0" err="1" smtClean="0">
                <a:ln w="0"/>
                <a:solidFill>
                  <a:schemeClr val="accent1"/>
                </a:solidFill>
                <a:effectLst>
                  <a:outerShdw blurRad="38100" dist="25400" dir="5400000" algn="ctr" rotWithShape="0">
                    <a:srgbClr val="6E747A">
                      <a:alpha val="43000"/>
                    </a:srgbClr>
                  </a:outerShdw>
                </a:effectLst>
              </a:rPr>
              <a:t>controls</a:t>
            </a:r>
            <a:r>
              <a:rPr lang="fr-FR" sz="3600" b="1" dirty="0" smtClean="0">
                <a:ln w="0"/>
                <a:solidFill>
                  <a:schemeClr val="accent1"/>
                </a:solidFill>
                <a:effectLst>
                  <a:outerShdw blurRad="38100" dist="25400" dir="5400000" algn="ctr" rotWithShape="0">
                    <a:srgbClr val="6E747A">
                      <a:alpha val="43000"/>
                    </a:srgbClr>
                  </a:outerShdw>
                </a:effectLst>
              </a:rPr>
              <a:t>, QC </a:t>
            </a:r>
            <a:r>
              <a:rPr lang="fr-FR" sz="3600" b="1" dirty="0">
                <a:ln w="0"/>
                <a:solidFill>
                  <a:schemeClr val="accent1"/>
                </a:solidFill>
                <a:effectLst>
                  <a:outerShdw blurRad="38100" dist="25400" dir="5400000" algn="ctr" rotWithShape="0">
                    <a:srgbClr val="6E747A">
                      <a:alpha val="43000"/>
                    </a:srgbClr>
                  </a:outerShdw>
                </a:effectLst>
              </a:rPr>
              <a:t>des variants</a:t>
            </a:r>
          </a:p>
        </p:txBody>
      </p:sp>
      <p:sp>
        <p:nvSpPr>
          <p:cNvPr id="3" name="Espace réservé du contenu 2"/>
          <p:cNvSpPr>
            <a:spLocks noGrp="1"/>
          </p:cNvSpPr>
          <p:nvPr>
            <p:ph idx="1"/>
          </p:nvPr>
        </p:nvSpPr>
        <p:spPr>
          <a:xfrm>
            <a:off x="0" y="1370102"/>
            <a:ext cx="11521440" cy="1188267"/>
          </a:xfrm>
        </p:spPr>
        <p:txBody>
          <a:bodyPr>
            <a:noAutofit/>
          </a:bodyPr>
          <a:lstStyle/>
          <a:p>
            <a:pPr marL="457200" lvl="1" indent="0">
              <a:lnSpc>
                <a:spcPct val="100000"/>
              </a:lnSpc>
              <a:spcBef>
                <a:spcPts val="800"/>
              </a:spcBef>
              <a:buNone/>
            </a:pPr>
            <a:r>
              <a:rPr lang="fr-FR" sz="1800" dirty="0"/>
              <a:t>Score </a:t>
            </a:r>
            <a:r>
              <a:rPr lang="fr-FR" sz="1800" dirty="0" smtClean="0"/>
              <a:t>Q </a:t>
            </a:r>
            <a:r>
              <a:rPr lang="fr-FR" sz="1800" dirty="0"/>
              <a:t>ou PHRED : probabilité d'erreur d'identification d'une base </a:t>
            </a:r>
            <a:br>
              <a:rPr lang="fr-FR" sz="1800" dirty="0"/>
            </a:br>
            <a:r>
              <a:rPr lang="fr-FR" sz="1800" dirty="0" smtClean="0"/>
              <a:t>permet </a:t>
            </a:r>
            <a:r>
              <a:rPr lang="fr-FR" sz="1800" dirty="0"/>
              <a:t>un </a:t>
            </a:r>
            <a:r>
              <a:rPr lang="fr-FR" sz="1800" dirty="0" smtClean="0"/>
              <a:t>contrôle qualité </a:t>
            </a:r>
            <a:r>
              <a:rPr lang="fr-FR" sz="1800" dirty="0"/>
              <a:t>« technique » à chaque position génomique</a:t>
            </a:r>
          </a:p>
          <a:p>
            <a:pPr marL="457200" lvl="1" indent="0">
              <a:lnSpc>
                <a:spcPct val="100000"/>
              </a:lnSpc>
              <a:spcBef>
                <a:spcPts val="0"/>
              </a:spcBef>
              <a:spcAft>
                <a:spcPts val="600"/>
              </a:spcAft>
              <a:buNone/>
            </a:pPr>
            <a:r>
              <a:rPr lang="fr-FR" sz="1400" dirty="0" smtClean="0"/>
              <a:t>Calculé à partir de </a:t>
            </a:r>
            <a:r>
              <a:rPr lang="fr-FR" sz="1400" dirty="0"/>
              <a:t>plusieurs paramètres relatifs à la forme et la résolution du pic d'électrophorèse de chaque base. </a:t>
            </a:r>
            <a:r>
              <a:rPr lang="fr-FR" sz="1400" dirty="0" smtClean="0"/>
              <a:t/>
            </a:r>
            <a:br>
              <a:rPr lang="fr-FR" sz="1400" dirty="0" smtClean="0"/>
            </a:br>
            <a:r>
              <a:rPr lang="fr-FR" sz="1400" i="1" dirty="0" smtClean="0"/>
              <a:t>Ex : un </a:t>
            </a:r>
            <a:r>
              <a:rPr lang="fr-FR" sz="1400" i="1" dirty="0"/>
              <a:t>score de 10 </a:t>
            </a:r>
            <a:r>
              <a:rPr lang="fr-FR" sz="1400" i="1" dirty="0">
                <a:sym typeface="Wingdings" panose="05000000000000000000" pitchFamily="2" charset="2"/>
              </a:rPr>
              <a:t> Erreur = 10^(-10/10) = 10% ; un score de 20  Erreur = 10^(-20/10) = 1% </a:t>
            </a:r>
            <a:r>
              <a:rPr lang="fr-FR" sz="1400" dirty="0" smtClean="0">
                <a:sym typeface="Wingdings" panose="05000000000000000000" pitchFamily="2" charset="2"/>
              </a:rPr>
              <a:t>…</a:t>
            </a:r>
            <a:endParaRPr lang="fr-FR" sz="1400" dirty="0" smtClean="0"/>
          </a:p>
        </p:txBody>
      </p:sp>
      <p:sp>
        <p:nvSpPr>
          <p:cNvPr id="4" name="Rectangle 3"/>
          <p:cNvSpPr/>
          <p:nvPr/>
        </p:nvSpPr>
        <p:spPr>
          <a:xfrm>
            <a:off x="5123543" y="2610356"/>
            <a:ext cx="6894286" cy="1231106"/>
          </a:xfrm>
          <a:prstGeom prst="rect">
            <a:avLst/>
          </a:prstGeom>
        </p:spPr>
        <p:txBody>
          <a:bodyPr wrap="square">
            <a:spAutoFit/>
          </a:bodyPr>
          <a:lstStyle/>
          <a:p>
            <a:pPr algn="just"/>
            <a:r>
              <a:rPr lang="fr-FR" dirty="0"/>
              <a:t>VQSLOD&gt;=99.5% pour les SNV, VQSLOD&gt;99% pour les </a:t>
            </a:r>
            <a:r>
              <a:rPr lang="fr-FR" dirty="0" err="1"/>
              <a:t>Indels</a:t>
            </a:r>
            <a:r>
              <a:rPr lang="fr-FR" dirty="0"/>
              <a:t> </a:t>
            </a:r>
            <a:endParaRPr lang="fr-FR" dirty="0" smtClean="0"/>
          </a:p>
          <a:p>
            <a:pPr algn="just"/>
            <a:r>
              <a:rPr lang="fr-FR" sz="1400" dirty="0" smtClean="0"/>
              <a:t>Seuils conseillés </a:t>
            </a:r>
            <a:r>
              <a:rPr lang="fr-FR" sz="1400" dirty="0"/>
              <a:t>par </a:t>
            </a:r>
            <a:r>
              <a:rPr lang="fr-FR" sz="1400" dirty="0" smtClean="0"/>
              <a:t>GATK</a:t>
            </a:r>
          </a:p>
          <a:p>
            <a:pPr lvl="0">
              <a:defRPr/>
            </a:pPr>
            <a:r>
              <a:rPr lang="fr-FR" sz="1400" dirty="0"/>
              <a:t>But : Filtrer les </a:t>
            </a:r>
            <a:r>
              <a:rPr lang="fr-FR" sz="1400" dirty="0" err="1"/>
              <a:t>variants</a:t>
            </a:r>
            <a:r>
              <a:rPr lang="fr-FR" sz="1400" dirty="0"/>
              <a:t> d’une façon qui permet d'équilibrer la sensibilité (essayant de découvrir les vrais </a:t>
            </a:r>
            <a:r>
              <a:rPr lang="fr-FR" sz="1400" dirty="0" err="1"/>
              <a:t>variants</a:t>
            </a:r>
            <a:r>
              <a:rPr lang="fr-FR" sz="1400" dirty="0"/>
              <a:t>) et la spécificité (essayant de limiter les faux positifs qui s’insinuent quand les filtres sont tolérant).</a:t>
            </a:r>
          </a:p>
        </p:txBody>
      </p:sp>
      <p:sp>
        <p:nvSpPr>
          <p:cNvPr id="5" name="Rectangle 4"/>
          <p:cNvSpPr/>
          <p:nvPr/>
        </p:nvSpPr>
        <p:spPr>
          <a:xfrm>
            <a:off x="419101" y="2936777"/>
            <a:ext cx="4572425" cy="1231106"/>
          </a:xfrm>
          <a:prstGeom prst="rect">
            <a:avLst/>
          </a:prstGeom>
        </p:spPr>
        <p:txBody>
          <a:bodyPr wrap="square">
            <a:spAutoFit/>
          </a:bodyPr>
          <a:lstStyle/>
          <a:p>
            <a:r>
              <a:rPr lang="fr-FR" dirty="0"/>
              <a:t>QUAL et DP </a:t>
            </a:r>
            <a:r>
              <a:rPr lang="fr-FR" dirty="0" smtClean="0"/>
              <a:t>du fichier .</a:t>
            </a:r>
            <a:r>
              <a:rPr lang="fr-FR" dirty="0" err="1" smtClean="0"/>
              <a:t>vcf</a:t>
            </a:r>
            <a:r>
              <a:rPr lang="fr-FR" dirty="0" smtClean="0"/>
              <a:t> </a:t>
            </a:r>
          </a:p>
          <a:p>
            <a:r>
              <a:rPr lang="fr-FR" sz="1400" dirty="0" smtClean="0"/>
              <a:t>la qualité (</a:t>
            </a:r>
            <a:r>
              <a:rPr lang="en-US" sz="1400" dirty="0" smtClean="0"/>
              <a:t>a </a:t>
            </a:r>
            <a:r>
              <a:rPr lang="en-US" sz="1400" dirty="0" err="1" smtClean="0"/>
              <a:t>Phred</a:t>
            </a:r>
            <a:r>
              <a:rPr lang="en-US" sz="1400" dirty="0" smtClean="0"/>
              <a:t>-scaled probability </a:t>
            </a:r>
            <a:r>
              <a:rPr lang="en-US" sz="1400" dirty="0"/>
              <a:t>that a REF/ALT polymorphism exists at this site given sequencing data.</a:t>
            </a:r>
            <a:r>
              <a:rPr lang="fr-FR" sz="1400" dirty="0" smtClean="0"/>
              <a:t>) </a:t>
            </a:r>
            <a:r>
              <a:rPr lang="fr-FR" sz="1400" dirty="0"/>
              <a:t>et la profondeur </a:t>
            </a:r>
            <a:r>
              <a:rPr lang="fr-FR" sz="1400" dirty="0" smtClean="0"/>
              <a:t>(DP the </a:t>
            </a:r>
            <a:r>
              <a:rPr lang="en-US" sz="1400" dirty="0" smtClean="0"/>
              <a:t>filtered </a:t>
            </a:r>
            <a:r>
              <a:rPr lang="en-US" sz="1400" dirty="0"/>
              <a:t>depth, at the sample level</a:t>
            </a:r>
            <a:r>
              <a:rPr lang="fr-FR" sz="1400" dirty="0" smtClean="0"/>
              <a:t>) des </a:t>
            </a:r>
            <a:r>
              <a:rPr lang="fr-FR" sz="1400" dirty="0" err="1"/>
              <a:t>reads</a:t>
            </a:r>
            <a:r>
              <a:rPr lang="fr-FR" sz="1400" dirty="0"/>
              <a:t> pour un site </a:t>
            </a:r>
            <a:r>
              <a:rPr lang="fr-FR" sz="1400" dirty="0" smtClean="0"/>
              <a:t>donné</a:t>
            </a:r>
            <a:endParaRPr lang="fr-FR" sz="1400" dirty="0"/>
          </a:p>
        </p:txBody>
      </p:sp>
      <p:sp>
        <p:nvSpPr>
          <p:cNvPr id="7" name="Rectangle 6"/>
          <p:cNvSpPr/>
          <p:nvPr/>
        </p:nvSpPr>
        <p:spPr>
          <a:xfrm>
            <a:off x="5123543" y="4058416"/>
            <a:ext cx="6894286" cy="1015663"/>
          </a:xfrm>
          <a:prstGeom prst="rect">
            <a:avLst/>
          </a:prstGeom>
        </p:spPr>
        <p:txBody>
          <a:bodyPr wrap="square">
            <a:spAutoFit/>
          </a:bodyPr>
          <a:lstStyle/>
          <a:p>
            <a:r>
              <a:rPr lang="fr-FR" dirty="0"/>
              <a:t>Balance allélique </a:t>
            </a:r>
            <a:endParaRPr lang="fr-FR" dirty="0" smtClean="0"/>
          </a:p>
          <a:p>
            <a:r>
              <a:rPr lang="fr-FR" sz="1400" dirty="0" smtClean="0"/>
              <a:t>Ex : </a:t>
            </a:r>
            <a:r>
              <a:rPr lang="fr-FR" sz="1400" dirty="0" err="1"/>
              <a:t>ABHom</a:t>
            </a:r>
            <a:r>
              <a:rPr lang="fr-FR" sz="1400" dirty="0"/>
              <a:t> &gt;90% ou 30%&lt;</a:t>
            </a:r>
            <a:r>
              <a:rPr lang="fr-FR" sz="1400" dirty="0" err="1"/>
              <a:t>ABHet</a:t>
            </a:r>
            <a:r>
              <a:rPr lang="fr-FR" sz="1400" dirty="0"/>
              <a:t> &lt;70</a:t>
            </a:r>
            <a:r>
              <a:rPr lang="fr-FR" sz="1400" dirty="0" smtClean="0"/>
              <a:t>%</a:t>
            </a:r>
          </a:p>
          <a:p>
            <a:r>
              <a:rPr lang="en-US" sz="1400" dirty="0" err="1" smtClean="0"/>
              <a:t>Idéallement</a:t>
            </a:r>
            <a:r>
              <a:rPr lang="en-US" sz="1400" dirty="0" smtClean="0"/>
              <a:t>, </a:t>
            </a:r>
            <a:r>
              <a:rPr lang="en-US" sz="1400" dirty="0" err="1" smtClean="0"/>
              <a:t>quand</a:t>
            </a:r>
            <a:r>
              <a:rPr lang="en-US" sz="1400" dirty="0" smtClean="0"/>
              <a:t> le genotype </a:t>
            </a:r>
            <a:r>
              <a:rPr lang="en-US" sz="1400" dirty="0" err="1" smtClean="0"/>
              <a:t>est</a:t>
            </a:r>
            <a:r>
              <a:rPr lang="en-US" sz="1400" dirty="0" smtClean="0"/>
              <a:t> heterozygote la </a:t>
            </a:r>
            <a:r>
              <a:rPr lang="en-US" sz="1400" dirty="0" err="1" smtClean="0"/>
              <a:t>valeur</a:t>
            </a:r>
            <a:r>
              <a:rPr lang="en-US" sz="1400" dirty="0" smtClean="0"/>
              <a:t> AB </a:t>
            </a:r>
            <a:r>
              <a:rPr lang="en-US" sz="1400" dirty="0" err="1" smtClean="0"/>
              <a:t>devrait</a:t>
            </a:r>
            <a:r>
              <a:rPr lang="en-US" sz="1400" dirty="0" smtClean="0"/>
              <a:t> </a:t>
            </a:r>
            <a:r>
              <a:rPr lang="en-US" sz="1400" dirty="0" err="1" smtClean="0"/>
              <a:t>être</a:t>
            </a:r>
            <a:r>
              <a:rPr lang="en-US" sz="1400" dirty="0" smtClean="0"/>
              <a:t> </a:t>
            </a:r>
            <a:r>
              <a:rPr lang="en-US" sz="1400" dirty="0" err="1" smtClean="0"/>
              <a:t>proche</a:t>
            </a:r>
            <a:r>
              <a:rPr lang="en-US" sz="1400" dirty="0" smtClean="0"/>
              <a:t> de 0.5 : car la </a:t>
            </a:r>
            <a:r>
              <a:rPr lang="en-US" sz="1400" dirty="0" err="1" smtClean="0"/>
              <a:t>moitié</a:t>
            </a:r>
            <a:r>
              <a:rPr lang="en-US" sz="1400" dirty="0" smtClean="0"/>
              <a:t> des reads </a:t>
            </a:r>
            <a:r>
              <a:rPr lang="en-US" sz="1400" dirty="0" err="1" smtClean="0"/>
              <a:t>auraient</a:t>
            </a:r>
            <a:r>
              <a:rPr lang="en-US" sz="1400" dirty="0" smtClean="0"/>
              <a:t> </a:t>
            </a:r>
            <a:r>
              <a:rPr lang="en-US" sz="1400" dirty="0" err="1" smtClean="0"/>
              <a:t>l’allèle</a:t>
            </a:r>
            <a:r>
              <a:rPr lang="en-US" sz="1400" dirty="0" smtClean="0"/>
              <a:t> REF et </a:t>
            </a:r>
            <a:r>
              <a:rPr lang="en-US" sz="1400" dirty="0" err="1" smtClean="0"/>
              <a:t>l’autre</a:t>
            </a:r>
            <a:r>
              <a:rPr lang="en-US" sz="1400" dirty="0" smtClean="0"/>
              <a:t> </a:t>
            </a:r>
            <a:r>
              <a:rPr lang="en-US" sz="1400" dirty="0" err="1" smtClean="0"/>
              <a:t>moitié</a:t>
            </a:r>
            <a:r>
              <a:rPr lang="en-US" sz="1400" dirty="0" smtClean="0"/>
              <a:t> </a:t>
            </a:r>
            <a:r>
              <a:rPr lang="en-US" sz="1400" dirty="0" err="1" smtClean="0"/>
              <a:t>auraient</a:t>
            </a:r>
            <a:r>
              <a:rPr lang="en-US" sz="1400" dirty="0" smtClean="0"/>
              <a:t> </a:t>
            </a:r>
            <a:r>
              <a:rPr lang="en-US" sz="1400" dirty="0" err="1" smtClean="0"/>
              <a:t>l’allele</a:t>
            </a:r>
            <a:r>
              <a:rPr lang="en-US" sz="1400" dirty="0" smtClean="0"/>
              <a:t> ALT.</a:t>
            </a:r>
            <a:endParaRPr lang="fr-FR" sz="1400" dirty="0"/>
          </a:p>
        </p:txBody>
      </p:sp>
      <p:sp>
        <p:nvSpPr>
          <p:cNvPr id="8" name="Rectangle 7"/>
          <p:cNvSpPr/>
          <p:nvPr/>
        </p:nvSpPr>
        <p:spPr>
          <a:xfrm>
            <a:off x="419100" y="4489292"/>
            <a:ext cx="6096000" cy="584775"/>
          </a:xfrm>
          <a:prstGeom prst="rect">
            <a:avLst/>
          </a:prstGeom>
        </p:spPr>
        <p:txBody>
          <a:bodyPr>
            <a:spAutoFit/>
          </a:bodyPr>
          <a:lstStyle/>
          <a:p>
            <a:r>
              <a:rPr lang="fr-FR" dirty="0"/>
              <a:t>Pourcentage de génotypes manquants </a:t>
            </a:r>
            <a:endParaRPr lang="fr-FR" dirty="0" smtClean="0"/>
          </a:p>
          <a:p>
            <a:r>
              <a:rPr lang="fr-FR" sz="1400" dirty="0" smtClean="0"/>
              <a:t>Ex : &gt; </a:t>
            </a:r>
            <a:r>
              <a:rPr lang="fr-FR" sz="1400" dirty="0"/>
              <a:t>5% =&gt; exclusion du variant car trop mal </a:t>
            </a:r>
            <a:r>
              <a:rPr lang="fr-FR" sz="1400" dirty="0" smtClean="0"/>
              <a:t>couvert</a:t>
            </a:r>
            <a:endParaRPr lang="fr-FR" sz="1400" dirty="0"/>
          </a:p>
        </p:txBody>
      </p:sp>
      <p:sp>
        <p:nvSpPr>
          <p:cNvPr id="9" name="Rectangle 8"/>
          <p:cNvSpPr/>
          <p:nvPr/>
        </p:nvSpPr>
        <p:spPr>
          <a:xfrm>
            <a:off x="419101" y="5304938"/>
            <a:ext cx="4965700" cy="646331"/>
          </a:xfrm>
          <a:prstGeom prst="rect">
            <a:avLst/>
          </a:prstGeom>
        </p:spPr>
        <p:txBody>
          <a:bodyPr wrap="square">
            <a:spAutoFit/>
          </a:bodyPr>
          <a:lstStyle/>
          <a:p>
            <a:r>
              <a:rPr lang="fr-FR" dirty="0"/>
              <a:t>Test de Fisher sur le nombre de génotypes manquants cas/contrôles </a:t>
            </a:r>
          </a:p>
        </p:txBody>
      </p:sp>
      <p:sp>
        <p:nvSpPr>
          <p:cNvPr id="10" name="Rectangle 9"/>
          <p:cNvSpPr/>
          <p:nvPr/>
        </p:nvSpPr>
        <p:spPr>
          <a:xfrm>
            <a:off x="3590584" y="5947753"/>
            <a:ext cx="6096000" cy="800219"/>
          </a:xfrm>
          <a:prstGeom prst="rect">
            <a:avLst/>
          </a:prstGeom>
        </p:spPr>
        <p:txBody>
          <a:bodyPr>
            <a:spAutoFit/>
          </a:bodyPr>
          <a:lstStyle/>
          <a:p>
            <a:r>
              <a:rPr lang="fr-FR" dirty="0"/>
              <a:t>Contrôles manuels </a:t>
            </a:r>
            <a:r>
              <a:rPr lang="fr-FR" dirty="0" smtClean="0"/>
              <a:t>des variants</a:t>
            </a:r>
            <a:endParaRPr lang="fr-FR" dirty="0"/>
          </a:p>
          <a:p>
            <a:pPr marL="285750" indent="-285750">
              <a:buFont typeface="Arial" panose="020B0604020202020204" pitchFamily="34" charset="0"/>
              <a:buChar char="•"/>
            </a:pPr>
            <a:r>
              <a:rPr lang="fr-FR" sz="1400" dirty="0" smtClean="0"/>
              <a:t>classés </a:t>
            </a:r>
            <a:r>
              <a:rPr lang="fr-FR" sz="1400" dirty="0"/>
              <a:t>délétères en dehors des </a:t>
            </a:r>
            <a:r>
              <a:rPr lang="fr-FR" sz="1400" dirty="0" smtClean="0"/>
              <a:t>zones codantes (CDS)</a:t>
            </a:r>
            <a:endParaRPr lang="fr-FR" sz="1400" dirty="0"/>
          </a:p>
          <a:p>
            <a:pPr marL="285750" indent="-285750">
              <a:buFont typeface="Arial" panose="020B0604020202020204" pitchFamily="34" charset="0"/>
              <a:buChar char="•"/>
            </a:pPr>
            <a:r>
              <a:rPr lang="fr-FR" sz="1400" dirty="0"/>
              <a:t>a</a:t>
            </a:r>
            <a:r>
              <a:rPr lang="fr-FR" sz="1400" dirty="0" smtClean="0"/>
              <a:t>vec une MAF </a:t>
            </a:r>
            <a:r>
              <a:rPr lang="fr-FR" sz="1400" dirty="0"/>
              <a:t>incohérente avec une population de référence</a:t>
            </a:r>
          </a:p>
        </p:txBody>
      </p:sp>
      <p:grpSp>
        <p:nvGrpSpPr>
          <p:cNvPr id="12" name="Groupe 11"/>
          <p:cNvGrpSpPr/>
          <p:nvPr/>
        </p:nvGrpSpPr>
        <p:grpSpPr>
          <a:xfrm>
            <a:off x="6276158" y="5203328"/>
            <a:ext cx="5741671" cy="1534716"/>
            <a:chOff x="6276158" y="5203328"/>
            <a:chExt cx="5741671" cy="1534716"/>
          </a:xfrm>
        </p:grpSpPr>
        <p:sp>
          <p:nvSpPr>
            <p:cNvPr id="6" name="Rectangle 5"/>
            <p:cNvSpPr/>
            <p:nvPr/>
          </p:nvSpPr>
          <p:spPr>
            <a:xfrm>
              <a:off x="6276158" y="5347550"/>
              <a:ext cx="3833217" cy="369332"/>
            </a:xfrm>
            <a:prstGeom prst="rect">
              <a:avLst/>
            </a:prstGeom>
          </p:spPr>
          <p:txBody>
            <a:bodyPr wrap="square">
              <a:spAutoFit/>
            </a:bodyPr>
            <a:lstStyle/>
            <a:p>
              <a:r>
                <a:rPr lang="fr-FR" dirty="0"/>
                <a:t>Test d’équilibre de Hardy-Weinberg</a:t>
              </a: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9375" y="5203328"/>
              <a:ext cx="1908454" cy="1534716"/>
            </a:xfrm>
            <a:prstGeom prst="rect">
              <a:avLst/>
            </a:prstGeom>
          </p:spPr>
        </p:pic>
      </p:grpSp>
    </p:spTree>
    <p:extLst>
      <p:ext uri="{BB962C8B-B14F-4D97-AF65-F5344CB8AC3E}">
        <p14:creationId xmlns:p14="http://schemas.microsoft.com/office/powerpoint/2010/main" val="411854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0" y="1616926"/>
                <a:ext cx="12192000" cy="5241073"/>
              </a:xfrm>
            </p:spPr>
            <p:txBody>
              <a:bodyPr>
                <a:normAutofit/>
              </a:bodyPr>
              <a:lstStyle/>
              <a:p>
                <a:pPr marL="457200" lvl="1" indent="0">
                  <a:buNone/>
                </a:pPr>
                <a:r>
                  <a:rPr lang="fr-FR" sz="2000" dirty="0" smtClean="0"/>
                  <a:t>SNP fréquent </a:t>
                </a:r>
                <a:r>
                  <a:rPr lang="fr-FR" sz="2000" dirty="0"/>
                  <a:t>(MAF &gt; 1%) : </a:t>
                </a:r>
                <a:r>
                  <a:rPr lang="fr-FR" sz="2000" dirty="0" smtClean="0"/>
                  <a:t>Étude locus par locus</a:t>
                </a:r>
                <a:endParaRPr lang="fr-FR" sz="2000" dirty="0"/>
              </a:p>
              <a:p>
                <a:pPr lvl="1"/>
                <a:endParaRPr lang="fr-FR" sz="2000" dirty="0"/>
              </a:p>
              <a:p>
                <a:pPr marL="457200" lvl="1" indent="0">
                  <a:buNone/>
                </a:pPr>
                <a:r>
                  <a:rPr lang="fr-FR" sz="2000" b="1" dirty="0" smtClean="0"/>
                  <a:t>Modèle linéaire généralisé: </a:t>
                </a:r>
                <a:r>
                  <a:rPr lang="fr-FR" sz="2000" dirty="0"/>
                  <a:t>		 </a:t>
                </a:r>
                <a:r>
                  <a:rPr lang="en-US" sz="2000" b="1" dirty="0"/>
                  <a:t> </a:t>
                </a:r>
                <a14:m>
                  <m:oMath xmlns:m="http://schemas.openxmlformats.org/officeDocument/2006/math">
                    <m:r>
                      <a:rPr lang="fr-FR" sz="2000" b="1" i="1">
                        <a:latin typeface="Cambria Math" panose="02040503050406030204" pitchFamily="18" charset="0"/>
                      </a:rPr>
                      <m:t>𝒀</m:t>
                    </m:r>
                    <m:r>
                      <a:rPr lang="fr-FR" sz="2000" b="1" i="1">
                        <a:latin typeface="Cambria Math" panose="02040503050406030204" pitchFamily="18" charset="0"/>
                      </a:rPr>
                      <m:t>=</m:t>
                    </m:r>
                    <m:r>
                      <a:rPr lang="fr-FR" sz="2000" b="1" i="1" smtClean="0">
                        <a:latin typeface="Cambria Math" panose="02040503050406030204" pitchFamily="18" charset="0"/>
                      </a:rPr>
                      <m:t>𝒇</m:t>
                    </m:r>
                    <m:r>
                      <a:rPr lang="fr-FR" sz="2000" b="1" i="1" smtClean="0">
                        <a:latin typeface="Cambria Math" panose="02040503050406030204" pitchFamily="18" charset="0"/>
                      </a:rPr>
                      <m:t>(</m:t>
                    </m:r>
                    <m:r>
                      <a:rPr lang="fr-FR" sz="2000" b="1" i="1">
                        <a:latin typeface="Cambria Math" panose="02040503050406030204" pitchFamily="18" charset="0"/>
                        <a:ea typeface="Cambria Math" panose="02040503050406030204" pitchFamily="18" charset="0"/>
                      </a:rPr>
                      <m:t>𝜶</m:t>
                    </m:r>
                    <m:r>
                      <a:rPr lang="fr-FR" sz="2000" b="1" i="1">
                        <a:latin typeface="Cambria Math" panose="02040503050406030204" pitchFamily="18" charset="0"/>
                        <a:ea typeface="Cambria Math" panose="02040503050406030204" pitchFamily="18" charset="0"/>
                      </a:rPr>
                      <m:t> </m:t>
                    </m:r>
                    <m:r>
                      <a:rPr lang="fr-FR" sz="2000" b="1" i="1">
                        <a:latin typeface="Cambria Math" panose="02040503050406030204" pitchFamily="18" charset="0"/>
                        <a:ea typeface="Cambria Math" panose="02040503050406030204" pitchFamily="18" charset="0"/>
                      </a:rPr>
                      <m:t>𝑿</m:t>
                    </m:r>
                    <m:r>
                      <a:rPr lang="fr-FR" sz="2000" b="1" i="1">
                        <a:latin typeface="Cambria Math" panose="02040503050406030204" pitchFamily="18" charset="0"/>
                        <a:ea typeface="Cambria Math" panose="02040503050406030204" pitchFamily="18" charset="0"/>
                      </a:rPr>
                      <m:t>+ </m:t>
                    </m:r>
                    <m:r>
                      <a:rPr lang="fr-FR" sz="2000" b="1" i="1">
                        <a:latin typeface="Cambria Math" panose="02040503050406030204" pitchFamily="18" charset="0"/>
                        <a:ea typeface="Cambria Math" panose="02040503050406030204" pitchFamily="18" charset="0"/>
                      </a:rPr>
                      <m:t>𝜷</m:t>
                    </m:r>
                    <m:r>
                      <a:rPr lang="fr-FR" sz="2000" b="1" i="1">
                        <a:latin typeface="Cambria Math" panose="02040503050406030204" pitchFamily="18" charset="0"/>
                        <a:ea typeface="Cambria Math" panose="02040503050406030204" pitchFamily="18" charset="0"/>
                      </a:rPr>
                      <m:t> </m:t>
                    </m:r>
                    <m:r>
                      <a:rPr lang="fr-FR" sz="2000" b="1" i="1">
                        <a:latin typeface="Cambria Math" panose="02040503050406030204" pitchFamily="18" charset="0"/>
                        <a:ea typeface="Cambria Math" panose="02040503050406030204" pitchFamily="18" charset="0"/>
                      </a:rPr>
                      <m:t>𝑺𝑵𝑷</m:t>
                    </m:r>
                    <m:r>
                      <a:rPr lang="fr-FR" sz="2000" b="1" i="1" smtClean="0">
                        <a:latin typeface="Cambria Math" panose="02040503050406030204" pitchFamily="18" charset="0"/>
                        <a:ea typeface="Cambria Math" panose="02040503050406030204" pitchFamily="18" charset="0"/>
                      </a:rPr>
                      <m:t>)+ </m:t>
                    </m:r>
                    <m:r>
                      <a:rPr lang="fr-FR" sz="2000" b="1" i="1">
                        <a:latin typeface="Cambria Math" panose="02040503050406030204" pitchFamily="18" charset="0"/>
                        <a:ea typeface="Cambria Math" panose="02040503050406030204" pitchFamily="18" charset="0"/>
                      </a:rPr>
                      <m:t>𝜺</m:t>
                    </m:r>
                  </m:oMath>
                </a14:m>
                <a:endParaRPr lang="en-US" sz="2000" b="1" dirty="0"/>
              </a:p>
              <a:p>
                <a:pPr marL="457200" lvl="1" indent="0">
                  <a:buNone/>
                </a:pPr>
                <a:endParaRPr lang="en-US" sz="2000" dirty="0"/>
              </a:p>
              <a:p>
                <a:pPr marL="457200" lvl="1" indent="0">
                  <a:buNone/>
                </a:pPr>
                <a:r>
                  <a:rPr lang="en-GB" sz="2000" dirty="0" err="1" smtClean="0"/>
                  <a:t>où</a:t>
                </a:r>
                <a:endParaRPr lang="en-GB" sz="2000" dirty="0" smtClean="0"/>
              </a:p>
              <a:p>
                <a:pPr marL="457200" lvl="1" indent="0">
                  <a:buNone/>
                </a:pPr>
                <a:r>
                  <a:rPr lang="en-GB" sz="2000" i="1" dirty="0" smtClean="0"/>
                  <a:t>Y</a:t>
                </a:r>
                <a:r>
                  <a:rPr lang="en-GB" sz="2000" dirty="0" smtClean="0"/>
                  <a:t> </a:t>
                </a:r>
                <a:r>
                  <a:rPr lang="en-GB" sz="2000" dirty="0" err="1" smtClean="0"/>
                  <a:t>est</a:t>
                </a:r>
                <a:r>
                  <a:rPr lang="en-GB" sz="2000" dirty="0" smtClean="0"/>
                  <a:t> un trait </a:t>
                </a:r>
                <a:r>
                  <a:rPr lang="en-GB" sz="2000" dirty="0" err="1" smtClean="0"/>
                  <a:t>phénotypique</a:t>
                </a:r>
                <a:r>
                  <a:rPr lang="en-GB" sz="2000" dirty="0" smtClean="0"/>
                  <a:t>, </a:t>
                </a:r>
              </a:p>
              <a:p>
                <a:pPr marL="457200" lvl="1" indent="0">
                  <a:buNone/>
                </a:pPr>
                <a:r>
                  <a:rPr lang="en-GB" sz="2000" i="1" dirty="0" smtClean="0"/>
                  <a:t>X</a:t>
                </a:r>
                <a:r>
                  <a:rPr lang="en-GB" sz="2000" dirty="0" smtClean="0"/>
                  <a:t> </a:t>
                </a:r>
                <a:r>
                  <a:rPr lang="en-GB" sz="2000" dirty="0" err="1" smtClean="0"/>
                  <a:t>est</a:t>
                </a:r>
                <a:r>
                  <a:rPr lang="en-GB" sz="2000" dirty="0" smtClean="0"/>
                  <a:t> </a:t>
                </a:r>
                <a:r>
                  <a:rPr lang="en-GB" sz="2000" dirty="0" err="1" smtClean="0"/>
                  <a:t>une</a:t>
                </a:r>
                <a:r>
                  <a:rPr lang="en-GB" sz="2000" dirty="0" smtClean="0"/>
                  <a:t> </a:t>
                </a:r>
                <a:r>
                  <a:rPr lang="en-GB" sz="2000" dirty="0" err="1" smtClean="0"/>
                  <a:t>matrice</a:t>
                </a:r>
                <a:r>
                  <a:rPr lang="en-GB" sz="2000" dirty="0" smtClean="0"/>
                  <a:t> de </a:t>
                </a:r>
                <a:r>
                  <a:rPr lang="en-GB" sz="2000" dirty="0" err="1" smtClean="0"/>
                  <a:t>covariables</a:t>
                </a:r>
                <a:r>
                  <a:rPr lang="en-GB" sz="2000" dirty="0" smtClean="0"/>
                  <a:t> (Ex. Age, Sex, BMI…), </a:t>
                </a:r>
              </a:p>
              <a:p>
                <a:pPr marL="457200" lvl="1" indent="0">
                  <a:buNone/>
                </a:pPr>
                <a:r>
                  <a:rPr lang="en-GB" sz="2000" i="1" dirty="0" smtClean="0"/>
                  <a:t>SNP</a:t>
                </a:r>
                <a:r>
                  <a:rPr lang="en-GB" sz="2000" dirty="0" smtClean="0"/>
                  <a:t> </a:t>
                </a:r>
                <a:r>
                  <a:rPr lang="en-GB" sz="2000" dirty="0" err="1" smtClean="0"/>
                  <a:t>est</a:t>
                </a:r>
                <a:r>
                  <a:rPr lang="en-GB" sz="2000" dirty="0" smtClean="0"/>
                  <a:t> le variant (ex </a:t>
                </a:r>
                <a:r>
                  <a:rPr lang="en-GB" sz="2000" dirty="0" err="1" smtClean="0"/>
                  <a:t>codé</a:t>
                </a:r>
                <a:r>
                  <a:rPr lang="en-GB" sz="2000" dirty="0" smtClean="0"/>
                  <a:t> 0,1,2  pour un </a:t>
                </a:r>
                <a:r>
                  <a:rPr lang="en-GB" sz="2000" dirty="0" err="1" smtClean="0"/>
                  <a:t>modèle</a:t>
                </a:r>
                <a:r>
                  <a:rPr lang="en-GB" sz="2000" dirty="0" smtClean="0"/>
                  <a:t> </a:t>
                </a:r>
                <a:r>
                  <a:rPr lang="en-GB" sz="2000" dirty="0" err="1" smtClean="0"/>
                  <a:t>additif</a:t>
                </a:r>
                <a:r>
                  <a:rPr lang="en-GB" sz="2000" dirty="0" smtClean="0"/>
                  <a:t>, pour AA, Aa et aa avec A allele de reference),</a:t>
                </a:r>
              </a:p>
              <a:p>
                <a:pPr marL="457200" lvl="1" indent="0">
                  <a:buNone/>
                </a:pPr>
                <a:r>
                  <a:rPr lang="en-GB" sz="2000" i="1" dirty="0" smtClean="0">
                    <a:latin typeface="Cambria Math" panose="02040503050406030204" pitchFamily="18" charset="0"/>
                    <a:ea typeface="Cambria Math" panose="02040503050406030204" pitchFamily="18" charset="0"/>
                  </a:rPr>
                  <a:t>f</a:t>
                </a:r>
                <a:r>
                  <a:rPr lang="en-GB" sz="2000" dirty="0" smtClean="0"/>
                  <a:t>  </a:t>
                </a:r>
                <a:r>
                  <a:rPr lang="en-GB" sz="2000" dirty="0" err="1" smtClean="0"/>
                  <a:t>est</a:t>
                </a:r>
                <a:r>
                  <a:rPr lang="en-GB" sz="2000" dirty="0" smtClean="0"/>
                  <a:t> la function de lien du </a:t>
                </a:r>
                <a:r>
                  <a:rPr lang="en-GB" sz="2000" dirty="0" err="1" smtClean="0"/>
                  <a:t>modèle</a:t>
                </a:r>
                <a:r>
                  <a:rPr lang="en-GB" sz="2000" dirty="0" smtClean="0"/>
                  <a:t> (ex </a:t>
                </a:r>
                <a:r>
                  <a:rPr lang="en-GB" sz="2000" dirty="0" err="1"/>
                  <a:t>l</a:t>
                </a:r>
                <a:r>
                  <a:rPr lang="en-GB" sz="2000" dirty="0" err="1" smtClean="0"/>
                  <a:t>inéaire</a:t>
                </a:r>
                <a:r>
                  <a:rPr lang="en-GB" sz="2000" dirty="0" smtClean="0"/>
                  <a:t> </a:t>
                </a:r>
                <a:r>
                  <a:rPr lang="en-GB" sz="2000" dirty="0" err="1" smtClean="0"/>
                  <a:t>ou</a:t>
                </a:r>
                <a:r>
                  <a:rPr lang="en-GB" sz="2000" dirty="0" smtClean="0"/>
                  <a:t> </a:t>
                </a:r>
                <a:r>
                  <a:rPr lang="en-GB" sz="2000" dirty="0" err="1" smtClean="0"/>
                  <a:t>logistique</a:t>
                </a:r>
                <a:r>
                  <a:rPr lang="en-GB" sz="2000" dirty="0" smtClean="0"/>
                  <a:t>),</a:t>
                </a:r>
              </a:p>
              <a:p>
                <a:pPr marL="457200" lvl="1" indent="0">
                  <a:buNone/>
                </a:pPr>
                <a14:m>
                  <m:oMath xmlns:m="http://schemas.openxmlformats.org/officeDocument/2006/math">
                    <m:r>
                      <a:rPr lang="en-GB" sz="2000" i="1">
                        <a:latin typeface="Cambria Math" panose="02040503050406030204" pitchFamily="18" charset="0"/>
                        <a:ea typeface="Cambria Math" panose="02040503050406030204" pitchFamily="18" charset="0"/>
                      </a:rPr>
                      <m:t>𝛼</m:t>
                    </m:r>
                    <m:r>
                      <a:rPr lang="fr-FR" sz="2000">
                        <a:latin typeface="Cambria Math" panose="02040503050406030204" pitchFamily="18" charset="0"/>
                        <a:ea typeface="Cambria Math" panose="02040503050406030204" pitchFamily="18" charset="0"/>
                      </a:rPr>
                      <m:t> </m:t>
                    </m:r>
                  </m:oMath>
                </a14:m>
                <a:r>
                  <a:rPr lang="en-GB" sz="2000" dirty="0" smtClean="0"/>
                  <a:t>et </a:t>
                </a:r>
                <a14:m>
                  <m:oMath xmlns:m="http://schemas.openxmlformats.org/officeDocument/2006/math">
                    <m:r>
                      <a:rPr lang="en-GB" sz="2000" i="1">
                        <a:latin typeface="Cambria Math" panose="02040503050406030204" pitchFamily="18" charset="0"/>
                        <a:ea typeface="Cambria Math" panose="02040503050406030204" pitchFamily="18" charset="0"/>
                      </a:rPr>
                      <m:t>𝛽</m:t>
                    </m:r>
                  </m:oMath>
                </a14:m>
                <a:r>
                  <a:rPr lang="en-GB" sz="2000" dirty="0"/>
                  <a:t> </a:t>
                </a:r>
                <a:r>
                  <a:rPr lang="fr-FR" sz="2000" dirty="0" smtClean="0"/>
                  <a:t>sont les paramètres à estimer. </a:t>
                </a:r>
              </a:p>
              <a:p>
                <a:pPr marL="457200" lvl="1" indent="0">
                  <a:buNone/>
                </a:pPr>
                <a:endParaRPr lang="en-GB" sz="2000" dirty="0" smtClean="0"/>
              </a:p>
              <a:p>
                <a:pPr marL="457200" lvl="1" indent="0">
                  <a:buNone/>
                </a:pPr>
                <a:endParaRPr lang="en-GB" sz="2000" dirty="0"/>
              </a:p>
              <a:p>
                <a:pPr marL="457200" lvl="1" indent="0">
                  <a:buNone/>
                </a:pPr>
                <a:r>
                  <a:rPr lang="en-US" sz="2000" dirty="0" smtClean="0"/>
                  <a:t>Le test du </a:t>
                </a:r>
                <a:r>
                  <a:rPr lang="en-US" sz="2000" dirty="0" err="1" smtClean="0"/>
                  <a:t>paramètre</a:t>
                </a:r>
                <a:r>
                  <a:rPr lang="en-US" sz="2000" dirty="0" smtClean="0"/>
                  <a:t> </a:t>
                </a:r>
                <a14:m>
                  <m:oMath xmlns:m="http://schemas.openxmlformats.org/officeDocument/2006/math">
                    <m:r>
                      <a:rPr lang="fr-FR" sz="2000" i="1" dirty="0">
                        <a:latin typeface="Cambria Math" panose="02040503050406030204" pitchFamily="18" charset="0"/>
                        <a:ea typeface="Cambria Math" panose="02040503050406030204" pitchFamily="18" charset="0"/>
                      </a:rPr>
                      <m:t>𝛽</m:t>
                    </m:r>
                    <m:r>
                      <a:rPr lang="fr-FR" sz="2000" i="1" dirty="0">
                        <a:latin typeface="Cambria Math" panose="02040503050406030204" pitchFamily="18" charset="0"/>
                        <a:ea typeface="Cambria Math" panose="02040503050406030204" pitchFamily="18" charset="0"/>
                      </a:rPr>
                      <m:t> </m:t>
                    </m:r>
                  </m:oMath>
                </a14:m>
                <a:r>
                  <a:rPr lang="en-US" sz="2000" dirty="0" smtClean="0"/>
                  <a:t>: </a:t>
                </a:r>
                <a:r>
                  <a:rPr lang="fr-FR" sz="2000" dirty="0"/>
                  <a:t>H0 : </a:t>
                </a:r>
                <a14:m>
                  <m:oMath xmlns:m="http://schemas.openxmlformats.org/officeDocument/2006/math">
                    <m:r>
                      <a:rPr lang="fr-FR" sz="2000" i="1" dirty="0">
                        <a:latin typeface="Cambria Math" panose="02040503050406030204" pitchFamily="18" charset="0"/>
                        <a:ea typeface="Cambria Math" panose="02040503050406030204" pitchFamily="18" charset="0"/>
                      </a:rPr>
                      <m:t>𝛽</m:t>
                    </m:r>
                    <m:r>
                      <a:rPr lang="fr-FR" sz="2000" i="1" dirty="0">
                        <a:latin typeface="Cambria Math" panose="02040503050406030204" pitchFamily="18" charset="0"/>
                        <a:ea typeface="Cambria Math" panose="02040503050406030204" pitchFamily="18" charset="0"/>
                      </a:rPr>
                      <m:t>= </m:t>
                    </m:r>
                  </m:oMath>
                </a14:m>
                <a:r>
                  <a:rPr lang="fr-FR" sz="2000" dirty="0"/>
                  <a:t>0 vs H1 :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β</m:t>
                    </m:r>
                    <m:r>
                      <a:rPr lang="fr-FR" sz="2000" i="1">
                        <a:latin typeface="Cambria Math" panose="02040503050406030204" pitchFamily="18" charset="0"/>
                        <a:ea typeface="Cambria Math" panose="02040503050406030204" pitchFamily="18" charset="0"/>
                      </a:rPr>
                      <m:t>≠ </m:t>
                    </m:r>
                  </m:oMath>
                </a14:m>
                <a:r>
                  <a:rPr lang="fr-FR" sz="2000" dirty="0"/>
                  <a:t>0</a:t>
                </a:r>
              </a:p>
              <a:p>
                <a:pPr marL="457200" lvl="1" indent="0">
                  <a:buNone/>
                </a:pPr>
                <a:r>
                  <a:rPr lang="fr-FR" sz="2000" dirty="0" smtClean="0"/>
                  <a:t>permet de conclure sur une relation entre le SNP et </a:t>
                </a:r>
                <a:r>
                  <a:rPr lang="fr-FR" sz="2000" dirty="0"/>
                  <a:t>Y.</a:t>
                </a:r>
              </a:p>
              <a:p>
                <a:pPr marL="0" indent="0">
                  <a:buNone/>
                </a:pPr>
                <a:r>
                  <a:rPr lang="fr-FR" sz="2000" dirty="0" smtClean="0"/>
                  <a:t> </a:t>
                </a:r>
                <a:endParaRPr lang="fr-FR" sz="2400" dirty="0">
                  <a:latin typeface="+mj-lt"/>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0" y="1616926"/>
                <a:ext cx="12192000" cy="5241073"/>
              </a:xfrm>
              <a:blipFill rotWithShape="0">
                <a:blip r:embed="rId3"/>
                <a:stretch>
                  <a:fillRect t="-1163"/>
                </a:stretch>
              </a:blipFill>
            </p:spPr>
            <p:txBody>
              <a:bodyPr/>
              <a:lstStyle/>
              <a:p>
                <a:r>
                  <a:rPr lang="fr-FR">
                    <a:noFill/>
                  </a:rPr>
                  <a:t> </a:t>
                </a:r>
              </a:p>
            </p:txBody>
          </p:sp>
        </mc:Fallback>
      </mc:AlternateContent>
      <p:sp>
        <p:nvSpPr>
          <p:cNvPr id="4" name="Titre 1"/>
          <p:cNvSpPr txBox="1">
            <a:spLocks/>
          </p:cNvSpPr>
          <p:nvPr/>
        </p:nvSpPr>
        <p:spPr>
          <a:xfrm>
            <a:off x="838200" y="119751"/>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ln w="0"/>
                <a:solidFill>
                  <a:schemeClr val="accent1"/>
                </a:solidFill>
                <a:effectLst>
                  <a:outerShdw blurRad="38100" dist="25400" dir="5400000" algn="ctr" rotWithShape="0">
                    <a:srgbClr val="6E747A">
                      <a:alpha val="43000"/>
                    </a:srgbClr>
                  </a:outerShdw>
                </a:effectLst>
              </a:rPr>
              <a:t>Analyses de </a:t>
            </a:r>
            <a:r>
              <a:rPr lang="fr-FR" sz="3600" b="1" dirty="0" smtClean="0">
                <a:ln w="0"/>
                <a:solidFill>
                  <a:schemeClr val="accent1"/>
                </a:solidFill>
                <a:effectLst>
                  <a:outerShdw blurRad="38100" dist="25400" dir="5400000" algn="ctr" rotWithShape="0">
                    <a:srgbClr val="6E747A">
                      <a:alpha val="43000"/>
                    </a:srgbClr>
                  </a:outerShdw>
                </a:effectLst>
              </a:rPr>
              <a:t>données, variants </a:t>
            </a:r>
            <a:r>
              <a:rPr lang="fr-FR" sz="3600" b="1" dirty="0">
                <a:ln w="0"/>
                <a:solidFill>
                  <a:schemeClr val="accent1"/>
                </a:solidFill>
                <a:effectLst>
                  <a:outerShdw blurRad="38100" dist="25400" dir="5400000" algn="ctr" rotWithShape="0">
                    <a:srgbClr val="6E747A">
                      <a:alpha val="43000"/>
                    </a:srgbClr>
                  </a:outerShdw>
                </a:effectLst>
              </a:rPr>
              <a:t>fréquents</a:t>
            </a:r>
          </a:p>
        </p:txBody>
      </p:sp>
    </p:spTree>
    <p:extLst>
      <p:ext uri="{BB962C8B-B14F-4D97-AF65-F5344CB8AC3E}">
        <p14:creationId xmlns:p14="http://schemas.microsoft.com/office/powerpoint/2010/main" val="38253412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69277" y="1445314"/>
            <a:ext cx="11183816" cy="5412686"/>
          </a:xfrm>
        </p:spPr>
        <p:txBody>
          <a:bodyPr>
            <a:normAutofit/>
          </a:bodyPr>
          <a:lstStyle/>
          <a:p>
            <a:pPr marL="0" indent="0">
              <a:buNone/>
            </a:pPr>
            <a:r>
              <a:rPr lang="en-US" sz="2400" dirty="0" err="1"/>
              <a:t>Pourquoi</a:t>
            </a:r>
            <a:r>
              <a:rPr lang="en-US" sz="2400" dirty="0"/>
              <a:t> ne pas faire </a:t>
            </a:r>
            <a:r>
              <a:rPr lang="en-US" sz="2400" dirty="0" err="1"/>
              <a:t>pareil</a:t>
            </a:r>
            <a:r>
              <a:rPr lang="en-US" sz="2400" dirty="0"/>
              <a:t> avec les variants </a:t>
            </a:r>
            <a:r>
              <a:rPr lang="en-US" sz="2400" dirty="0" err="1"/>
              <a:t>rares</a:t>
            </a:r>
            <a:r>
              <a:rPr lang="en-US" sz="2400" dirty="0"/>
              <a:t>? </a:t>
            </a:r>
          </a:p>
          <a:p>
            <a:pPr marL="0" indent="0">
              <a:buNone/>
            </a:pPr>
            <a:endParaRPr lang="en-US" sz="2400" dirty="0"/>
          </a:p>
          <a:p>
            <a:pPr marL="0" indent="0">
              <a:buNone/>
            </a:pPr>
            <a:r>
              <a:rPr lang="en-US" sz="2400" dirty="0"/>
              <a:t>“ While single variant tests are typically conducted to investigate associations of common variants and phenotypes, the same approach has little power for testing for rare variant effects due to their low frequencies and large numbers. </a:t>
            </a:r>
          </a:p>
          <a:p>
            <a:pPr marL="0" indent="0">
              <a:buNone/>
            </a:pPr>
            <a:r>
              <a:rPr lang="en-US" sz="2400" dirty="0"/>
              <a:t>Instead, the statistical development of rare variants analysis has been focused on testing cumulative effects of rare variants in genetic regions or SNP sets, such as genes. ” </a:t>
            </a:r>
          </a:p>
          <a:p>
            <a:pPr marL="0" indent="0" algn="r">
              <a:buNone/>
            </a:pPr>
            <a:r>
              <a:rPr lang="en-US" sz="1400" i="1" dirty="0"/>
              <a:t>[ Optimal unified approach for rare variant association testing with application to small sample case-control whole-</a:t>
            </a:r>
            <a:r>
              <a:rPr lang="en-US" sz="1400" i="1" dirty="0" err="1"/>
              <a:t>exome</a:t>
            </a:r>
            <a:r>
              <a:rPr lang="en-US" sz="1400" i="1" dirty="0"/>
              <a:t> sequencing studies. Lee et al.] </a:t>
            </a:r>
          </a:p>
          <a:p>
            <a:pPr marL="0" indent="0">
              <a:buNone/>
            </a:pPr>
            <a:endParaRPr lang="en-US" sz="2400" i="1" dirty="0"/>
          </a:p>
          <a:p>
            <a:pPr marL="0" indent="0">
              <a:buNone/>
            </a:pPr>
            <a:r>
              <a:rPr lang="en-US" sz="2400" i="1" dirty="0"/>
              <a:t>=&gt; </a:t>
            </a:r>
            <a:r>
              <a:rPr lang="fr-FR" sz="2400" b="1" dirty="0"/>
              <a:t>Tests d’agrégation de </a:t>
            </a:r>
            <a:r>
              <a:rPr lang="fr-FR" sz="2400" b="1" dirty="0" err="1"/>
              <a:t>variants</a:t>
            </a:r>
            <a:endParaRPr lang="fr-FR" sz="2400" b="1" dirty="0"/>
          </a:p>
          <a:p>
            <a:pPr marL="0" indent="0">
              <a:buNone/>
            </a:pPr>
            <a:endParaRPr lang="fr-FR" sz="2400" dirty="0">
              <a:latin typeface="+mj-lt"/>
            </a:endParaRPr>
          </a:p>
          <a:p>
            <a:pPr marL="0" indent="0">
              <a:buNone/>
            </a:pPr>
            <a:endParaRPr lang="fr-FR" sz="2400" dirty="0" smtClean="0">
              <a:latin typeface="+mj-lt"/>
            </a:endParaRPr>
          </a:p>
          <a:p>
            <a:pPr marL="0" indent="0">
              <a:buNone/>
            </a:pPr>
            <a:endParaRPr lang="fr-FR" sz="2400" dirty="0">
              <a:latin typeface="+mj-lt"/>
            </a:endParaRPr>
          </a:p>
        </p:txBody>
      </p:sp>
      <p:sp>
        <p:nvSpPr>
          <p:cNvPr id="4" name="Titre 1"/>
          <p:cNvSpPr txBox="1">
            <a:spLocks/>
          </p:cNvSpPr>
          <p:nvPr/>
        </p:nvSpPr>
        <p:spPr>
          <a:xfrm>
            <a:off x="838200" y="119751"/>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ln w="0"/>
                <a:solidFill>
                  <a:schemeClr val="accent1"/>
                </a:solidFill>
                <a:effectLst>
                  <a:outerShdw blurRad="38100" dist="25400" dir="5400000" algn="ctr" rotWithShape="0">
                    <a:srgbClr val="6E747A">
                      <a:alpha val="43000"/>
                    </a:srgbClr>
                  </a:outerShdw>
                </a:effectLst>
              </a:rPr>
              <a:t>Analyses de </a:t>
            </a:r>
            <a:r>
              <a:rPr lang="fr-FR" sz="3600" b="1" dirty="0" smtClean="0">
                <a:ln w="0"/>
                <a:solidFill>
                  <a:schemeClr val="accent1"/>
                </a:solidFill>
                <a:effectLst>
                  <a:outerShdw blurRad="38100" dist="25400" dir="5400000" algn="ctr" rotWithShape="0">
                    <a:srgbClr val="6E747A">
                      <a:alpha val="43000"/>
                    </a:srgbClr>
                  </a:outerShdw>
                </a:effectLst>
              </a:rPr>
              <a:t>données, variants </a:t>
            </a:r>
            <a:r>
              <a:rPr lang="fr-FR" sz="3600" b="1" dirty="0">
                <a:ln w="0"/>
                <a:solidFill>
                  <a:schemeClr val="accent1"/>
                </a:solidFill>
                <a:effectLst>
                  <a:outerShdw blurRad="38100" dist="25400" dir="5400000" algn="ctr" rotWithShape="0">
                    <a:srgbClr val="6E747A">
                      <a:alpha val="43000"/>
                    </a:srgbClr>
                  </a:outerShdw>
                </a:effectLst>
              </a:rPr>
              <a:t>rares</a:t>
            </a:r>
          </a:p>
        </p:txBody>
      </p:sp>
    </p:spTree>
    <p:extLst>
      <p:ext uri="{BB962C8B-B14F-4D97-AF65-F5344CB8AC3E}">
        <p14:creationId xmlns:p14="http://schemas.microsoft.com/office/powerpoint/2010/main" val="3209406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9" name="Diagramme 38"/>
              <p:cNvGraphicFramePr/>
              <p:nvPr>
                <p:extLst>
                  <p:ext uri="{D42A27DB-BD31-4B8C-83A1-F6EECF244321}">
                    <p14:modId xmlns:p14="http://schemas.microsoft.com/office/powerpoint/2010/main" val="3141114207"/>
                  </p:ext>
                </p:extLst>
              </p:nvPr>
            </p:nvGraphicFramePr>
            <p:xfrm>
              <a:off x="-1" y="425303"/>
              <a:ext cx="3062012" cy="638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9" name="Diagramme 38"/>
              <p:cNvGraphicFramePr/>
              <p:nvPr>
                <p:extLst>
                  <p:ext uri="{D42A27DB-BD31-4B8C-83A1-F6EECF244321}">
                    <p14:modId xmlns:p14="http://schemas.microsoft.com/office/powerpoint/2010/main" val="3141114207"/>
                  </p:ext>
                </p:extLst>
              </p:nvPr>
            </p:nvGraphicFramePr>
            <p:xfrm>
              <a:off x="-1" y="425303"/>
              <a:ext cx="3062012" cy="63868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e 4"/>
          <p:cNvGrpSpPr/>
          <p:nvPr/>
        </p:nvGrpSpPr>
        <p:grpSpPr>
          <a:xfrm>
            <a:off x="8095841" y="235367"/>
            <a:ext cx="3969972" cy="5263733"/>
            <a:chOff x="5479152" y="235367"/>
            <a:chExt cx="3971927" cy="5263733"/>
          </a:xfrm>
        </p:grpSpPr>
        <p:grpSp>
          <p:nvGrpSpPr>
            <p:cNvPr id="10" name="Groupe 9"/>
            <p:cNvGrpSpPr/>
            <p:nvPr/>
          </p:nvGrpSpPr>
          <p:grpSpPr>
            <a:xfrm>
              <a:off x="6114893" y="235367"/>
              <a:ext cx="3336186" cy="4646980"/>
              <a:chOff x="5828910" y="221837"/>
              <a:chExt cx="3207936" cy="4512019"/>
            </a:xfrm>
          </p:grpSpPr>
          <p:sp>
            <p:nvSpPr>
              <p:cNvPr id="18" name="Forme libre 17"/>
              <p:cNvSpPr/>
              <p:nvPr/>
            </p:nvSpPr>
            <p:spPr>
              <a:xfrm>
                <a:off x="5828910" y="221837"/>
                <a:ext cx="3173015" cy="883621"/>
              </a:xfrm>
              <a:custGeom>
                <a:avLst/>
                <a:gdLst>
                  <a:gd name="connsiteX0" fmla="*/ 0 w 3173015"/>
                  <a:gd name="connsiteY0" fmla="*/ 88362 h 883621"/>
                  <a:gd name="connsiteX1" fmla="*/ 88362 w 3173015"/>
                  <a:gd name="connsiteY1" fmla="*/ 0 h 883621"/>
                  <a:gd name="connsiteX2" fmla="*/ 3084653 w 3173015"/>
                  <a:gd name="connsiteY2" fmla="*/ 0 h 883621"/>
                  <a:gd name="connsiteX3" fmla="*/ 3173015 w 3173015"/>
                  <a:gd name="connsiteY3" fmla="*/ 88362 h 883621"/>
                  <a:gd name="connsiteX4" fmla="*/ 3173015 w 3173015"/>
                  <a:gd name="connsiteY4" fmla="*/ 795259 h 883621"/>
                  <a:gd name="connsiteX5" fmla="*/ 3084653 w 3173015"/>
                  <a:gd name="connsiteY5" fmla="*/ 883621 h 883621"/>
                  <a:gd name="connsiteX6" fmla="*/ 88362 w 3173015"/>
                  <a:gd name="connsiteY6" fmla="*/ 883621 h 883621"/>
                  <a:gd name="connsiteX7" fmla="*/ 0 w 3173015"/>
                  <a:gd name="connsiteY7" fmla="*/ 795259 h 883621"/>
                  <a:gd name="connsiteX8" fmla="*/ 0 w 3173015"/>
                  <a:gd name="connsiteY8" fmla="*/ 88362 h 88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015" h="883621">
                    <a:moveTo>
                      <a:pt x="0" y="88362"/>
                    </a:moveTo>
                    <a:cubicBezTo>
                      <a:pt x="0" y="39561"/>
                      <a:pt x="39561" y="0"/>
                      <a:pt x="88362" y="0"/>
                    </a:cubicBezTo>
                    <a:lnTo>
                      <a:pt x="3084653" y="0"/>
                    </a:lnTo>
                    <a:cubicBezTo>
                      <a:pt x="3133454" y="0"/>
                      <a:pt x="3173015" y="39561"/>
                      <a:pt x="3173015" y="88362"/>
                    </a:cubicBezTo>
                    <a:lnTo>
                      <a:pt x="3173015" y="795259"/>
                    </a:lnTo>
                    <a:cubicBezTo>
                      <a:pt x="3173015" y="844060"/>
                      <a:pt x="3133454" y="883621"/>
                      <a:pt x="3084653" y="883621"/>
                    </a:cubicBezTo>
                    <a:lnTo>
                      <a:pt x="88362" y="883621"/>
                    </a:lnTo>
                    <a:cubicBezTo>
                      <a:pt x="39561" y="883621"/>
                      <a:pt x="0" y="844060"/>
                      <a:pt x="0" y="795259"/>
                    </a:cubicBezTo>
                    <a:lnTo>
                      <a:pt x="0" y="883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20" tIns="61440" rIns="79220" bIns="61440" numCol="1" spcCol="1270" anchor="ctr" anchorCtr="0">
                <a:noAutofit/>
              </a:bodyPr>
              <a:lstStyle/>
              <a:p>
                <a:pPr lvl="0" algn="ctr" defTabSz="1244600">
                  <a:lnSpc>
                    <a:spcPct val="90000"/>
                  </a:lnSpc>
                  <a:spcBef>
                    <a:spcPct val="0"/>
                  </a:spcBef>
                  <a:spcAft>
                    <a:spcPct val="35000"/>
                  </a:spcAft>
                </a:pPr>
                <a:r>
                  <a:rPr lang="fr-FR" sz="2800" dirty="0" smtClean="0">
                    <a:latin typeface="Calibri Light" panose="020F0302020204030204" pitchFamily="34" charset="0"/>
                  </a:rPr>
                  <a:t>Variance-component</a:t>
                </a:r>
                <a:r>
                  <a:rPr lang="fr-FR" sz="2800" kern="1200" dirty="0" smtClean="0">
                    <a:latin typeface="Calibri Light" panose="020F0302020204030204" pitchFamily="34" charset="0"/>
                  </a:rPr>
                  <a:t> test</a:t>
                </a:r>
                <a:endParaRPr lang="fr-FR" sz="2800" kern="1200" dirty="0">
                  <a:latin typeface="Calibri Light" panose="020F0302020204030204" pitchFamily="34" charset="0"/>
                </a:endParaRPr>
              </a:p>
            </p:txBody>
          </p:sp>
          <p:sp>
            <p:nvSpPr>
              <p:cNvPr id="19" name="Forme libre 18"/>
              <p:cNvSpPr/>
              <p:nvPr/>
            </p:nvSpPr>
            <p:spPr>
              <a:xfrm>
                <a:off x="6174787" y="1105459"/>
                <a:ext cx="196822" cy="518383"/>
              </a:xfrm>
              <a:custGeom>
                <a:avLst/>
                <a:gdLst/>
                <a:ahLst/>
                <a:cxnLst/>
                <a:rect l="0" t="0" r="0" b="0"/>
                <a:pathLst>
                  <a:path>
                    <a:moveTo>
                      <a:pt x="0" y="0"/>
                    </a:moveTo>
                    <a:lnTo>
                      <a:pt x="0" y="518383"/>
                    </a:lnTo>
                    <a:lnTo>
                      <a:pt x="196822" y="51838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Forme libre 19"/>
              <p:cNvSpPr/>
              <p:nvPr/>
            </p:nvSpPr>
            <p:spPr>
              <a:xfrm>
                <a:off x="6343033" y="1279388"/>
                <a:ext cx="2681121" cy="688909"/>
              </a:xfrm>
              <a:custGeom>
                <a:avLst/>
                <a:gdLst>
                  <a:gd name="connsiteX0" fmla="*/ 0 w 2538412"/>
                  <a:gd name="connsiteY0" fmla="*/ 68891 h 688909"/>
                  <a:gd name="connsiteX1" fmla="*/ 68891 w 2538412"/>
                  <a:gd name="connsiteY1" fmla="*/ 0 h 688909"/>
                  <a:gd name="connsiteX2" fmla="*/ 2469521 w 2538412"/>
                  <a:gd name="connsiteY2" fmla="*/ 0 h 688909"/>
                  <a:gd name="connsiteX3" fmla="*/ 2538412 w 2538412"/>
                  <a:gd name="connsiteY3" fmla="*/ 68891 h 688909"/>
                  <a:gd name="connsiteX4" fmla="*/ 2538412 w 2538412"/>
                  <a:gd name="connsiteY4" fmla="*/ 620018 h 688909"/>
                  <a:gd name="connsiteX5" fmla="*/ 2469521 w 2538412"/>
                  <a:gd name="connsiteY5" fmla="*/ 688909 h 688909"/>
                  <a:gd name="connsiteX6" fmla="*/ 68891 w 2538412"/>
                  <a:gd name="connsiteY6" fmla="*/ 688909 h 688909"/>
                  <a:gd name="connsiteX7" fmla="*/ 0 w 2538412"/>
                  <a:gd name="connsiteY7" fmla="*/ 620018 h 688909"/>
                  <a:gd name="connsiteX8" fmla="*/ 0 w 2538412"/>
                  <a:gd name="connsiteY8" fmla="*/ 68891 h 68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688909">
                    <a:moveTo>
                      <a:pt x="0" y="68891"/>
                    </a:moveTo>
                    <a:cubicBezTo>
                      <a:pt x="0" y="30844"/>
                      <a:pt x="30844" y="0"/>
                      <a:pt x="68891" y="0"/>
                    </a:cubicBezTo>
                    <a:lnTo>
                      <a:pt x="2469521" y="0"/>
                    </a:lnTo>
                    <a:cubicBezTo>
                      <a:pt x="2507568" y="0"/>
                      <a:pt x="2538412" y="30844"/>
                      <a:pt x="2538412" y="68891"/>
                    </a:cubicBezTo>
                    <a:lnTo>
                      <a:pt x="2538412" y="620018"/>
                    </a:lnTo>
                    <a:cubicBezTo>
                      <a:pt x="2538412" y="658065"/>
                      <a:pt x="2507568" y="688909"/>
                      <a:pt x="2469521" y="688909"/>
                    </a:cubicBezTo>
                    <a:lnTo>
                      <a:pt x="68891" y="688909"/>
                    </a:lnTo>
                    <a:cubicBezTo>
                      <a:pt x="30844" y="688909"/>
                      <a:pt x="0" y="658065"/>
                      <a:pt x="0" y="620018"/>
                    </a:cubicBezTo>
                    <a:lnTo>
                      <a:pt x="0" y="6889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7322" tIns="31607" rIns="37322" bIns="31607" numCol="1" spcCol="1270" anchor="ctr" anchorCtr="0">
                <a:noAutofit/>
              </a:bodyPr>
              <a:lstStyle/>
              <a:p>
                <a:pPr lvl="0" algn="ctr" defTabSz="400050">
                  <a:lnSpc>
                    <a:spcPct val="90000"/>
                  </a:lnSpc>
                  <a:spcBef>
                    <a:spcPct val="0"/>
                  </a:spcBef>
                  <a:spcAft>
                    <a:spcPct val="35000"/>
                  </a:spcAft>
                </a:pPr>
                <a:r>
                  <a:rPr lang="en-US" sz="1000" b="0" kern="1200" dirty="0" smtClean="0">
                    <a:latin typeface="Calibri Light" panose="020F0302020204030204" pitchFamily="34" charset="0"/>
                  </a:rPr>
                  <a:t>Instead of aggregating variants, aggregates individual variant score test statistics with weights </a:t>
                </a:r>
              </a:p>
              <a:p>
                <a:pPr marL="171450" lvl="0" indent="-171450" algn="ctr" defTabSz="400050">
                  <a:lnSpc>
                    <a:spcPct val="90000"/>
                  </a:lnSpc>
                  <a:spcBef>
                    <a:spcPct val="0"/>
                  </a:spcBef>
                  <a:spcAft>
                    <a:spcPct val="35000"/>
                  </a:spcAft>
                  <a:buFont typeface="Wingdings" panose="05000000000000000000" pitchFamily="2" charset="2"/>
                  <a:buChar char="Ø"/>
                </a:pPr>
                <a:r>
                  <a:rPr lang="fr-FR" sz="1000" b="1" kern="1200" dirty="0" smtClean="0">
                    <a:latin typeface="Calibri Light" panose="020F0302020204030204" pitchFamily="34" charset="0"/>
                  </a:rPr>
                  <a:t>Test la variance au sein de la région génétique comprenant les variants rares</a:t>
                </a:r>
                <a:endParaRPr lang="fr-FR" sz="1000" b="1" kern="1200" dirty="0">
                  <a:latin typeface="Calibri Light" panose="020F0302020204030204" pitchFamily="34" charset="0"/>
                </a:endParaRPr>
              </a:p>
            </p:txBody>
          </p:sp>
          <p:sp>
            <p:nvSpPr>
              <p:cNvPr id="21" name="Forme libre 20"/>
              <p:cNvSpPr/>
              <p:nvPr/>
            </p:nvSpPr>
            <p:spPr>
              <a:xfrm>
                <a:off x="6174787" y="1105459"/>
                <a:ext cx="209514" cy="1626789"/>
              </a:xfrm>
              <a:custGeom>
                <a:avLst/>
                <a:gdLst/>
                <a:ahLst/>
                <a:cxnLst/>
                <a:rect l="0" t="0" r="0" b="0"/>
                <a:pathLst>
                  <a:path>
                    <a:moveTo>
                      <a:pt x="0" y="0"/>
                    </a:moveTo>
                    <a:lnTo>
                      <a:pt x="0" y="1626789"/>
                    </a:lnTo>
                    <a:lnTo>
                      <a:pt x="209514" y="16267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mc:AlternateContent xmlns:mc="http://schemas.openxmlformats.org/markup-compatibility/2006" xmlns:a14="http://schemas.microsoft.com/office/drawing/2010/main">
            <mc:Choice Requires="a14">
              <p:sp>
                <p:nvSpPr>
                  <p:cNvPr id="22" name="Forme libre 21"/>
                  <p:cNvSpPr/>
                  <p:nvPr/>
                </p:nvSpPr>
                <p:spPr>
                  <a:xfrm>
                    <a:off x="6355725" y="2102594"/>
                    <a:ext cx="2681121" cy="1471909"/>
                  </a:xfrm>
                  <a:custGeom>
                    <a:avLst/>
                    <a:gdLst>
                      <a:gd name="connsiteX0" fmla="*/ 0 w 2538412"/>
                      <a:gd name="connsiteY0" fmla="*/ 125931 h 1259306"/>
                      <a:gd name="connsiteX1" fmla="*/ 125931 w 2538412"/>
                      <a:gd name="connsiteY1" fmla="*/ 0 h 1259306"/>
                      <a:gd name="connsiteX2" fmla="*/ 2412481 w 2538412"/>
                      <a:gd name="connsiteY2" fmla="*/ 0 h 1259306"/>
                      <a:gd name="connsiteX3" fmla="*/ 2538412 w 2538412"/>
                      <a:gd name="connsiteY3" fmla="*/ 125931 h 1259306"/>
                      <a:gd name="connsiteX4" fmla="*/ 2538412 w 2538412"/>
                      <a:gd name="connsiteY4" fmla="*/ 1133375 h 1259306"/>
                      <a:gd name="connsiteX5" fmla="*/ 2412481 w 2538412"/>
                      <a:gd name="connsiteY5" fmla="*/ 1259306 h 1259306"/>
                      <a:gd name="connsiteX6" fmla="*/ 125931 w 2538412"/>
                      <a:gd name="connsiteY6" fmla="*/ 1259306 h 1259306"/>
                      <a:gd name="connsiteX7" fmla="*/ 0 w 2538412"/>
                      <a:gd name="connsiteY7" fmla="*/ 1133375 h 1259306"/>
                      <a:gd name="connsiteX8" fmla="*/ 0 w 2538412"/>
                      <a:gd name="connsiteY8" fmla="*/ 125931 h 125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1259306">
                        <a:moveTo>
                          <a:pt x="0" y="125931"/>
                        </a:moveTo>
                        <a:cubicBezTo>
                          <a:pt x="0" y="56381"/>
                          <a:pt x="56381" y="0"/>
                          <a:pt x="125931" y="0"/>
                        </a:cubicBezTo>
                        <a:lnTo>
                          <a:pt x="2412481" y="0"/>
                        </a:lnTo>
                        <a:cubicBezTo>
                          <a:pt x="2482031" y="0"/>
                          <a:pt x="2538412" y="56381"/>
                          <a:pt x="2538412" y="125931"/>
                        </a:cubicBezTo>
                        <a:lnTo>
                          <a:pt x="2538412" y="1133375"/>
                        </a:lnTo>
                        <a:cubicBezTo>
                          <a:pt x="2538412" y="1202925"/>
                          <a:pt x="2482031" y="1259306"/>
                          <a:pt x="2412481" y="1259306"/>
                        </a:cubicBezTo>
                        <a:lnTo>
                          <a:pt x="125931" y="1259306"/>
                        </a:lnTo>
                        <a:cubicBezTo>
                          <a:pt x="56381" y="1259306"/>
                          <a:pt x="0" y="1202925"/>
                          <a:pt x="0" y="1133375"/>
                        </a:cubicBezTo>
                        <a:lnTo>
                          <a:pt x="0" y="12593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029" tIns="48314" rIns="54029" bIns="48314" numCol="1" spcCol="1270" anchor="ctr" anchorCtr="0">
                    <a:noAutofit/>
                  </a:bodyPr>
                  <a:lstStyle/>
                  <a:p>
                    <a:pPr lvl="0" algn="ctr" defTabSz="40005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r>
                            <a:rPr lang="en-GB" sz="1000" b="1" i="1" kern="1200" smtClean="0">
                              <a:latin typeface="Cambria Math" panose="02040503050406030204" pitchFamily="18" charset="0"/>
                            </a:rPr>
                            <m:t>𝒇</m:t>
                          </m:r>
                          <m:d>
                            <m:dPr>
                              <m:ctrlPr>
                                <a:rPr lang="fr-FR" sz="1000" b="1" i="1" kern="1200">
                                  <a:latin typeface="Cambria Math" panose="02040503050406030204" pitchFamily="18" charset="0"/>
                                </a:rPr>
                              </m:ctrlPr>
                            </m:dPr>
                            <m:e>
                              <m:sSub>
                                <m:sSubPr>
                                  <m:ctrlPr>
                                    <a:rPr lang="fr-FR" sz="1000" b="1" i="1" kern="1200">
                                      <a:latin typeface="Cambria Math" panose="02040503050406030204" pitchFamily="18" charset="0"/>
                                    </a:rPr>
                                  </m:ctrlPr>
                                </m:sSubPr>
                                <m:e>
                                  <m:r>
                                    <a:rPr lang="en-GB" sz="1000" b="1" i="1" kern="1200">
                                      <a:latin typeface="Cambria Math" panose="02040503050406030204" pitchFamily="18" charset="0"/>
                                    </a:rPr>
                                    <m:t>𝑮</m:t>
                                  </m:r>
                                </m:e>
                                <m:sub>
                                  <m:r>
                                    <a:rPr lang="en-GB" sz="1000" b="1" i="1" kern="1200">
                                      <a:latin typeface="Cambria Math" panose="02040503050406030204" pitchFamily="18" charset="0"/>
                                    </a:rPr>
                                    <m:t>𝒊</m:t>
                                  </m:r>
                                </m:sub>
                              </m:sSub>
                            </m:e>
                          </m:d>
                          <m:r>
                            <a:rPr lang="en-GB" sz="1000" b="1" i="1" kern="1200">
                              <a:latin typeface="Cambria Math" panose="02040503050406030204" pitchFamily="18" charset="0"/>
                            </a:rPr>
                            <m:t>= </m:t>
                          </m:r>
                          <m:nary>
                            <m:naryPr>
                              <m:chr m:val="∑"/>
                              <m:limLoc m:val="subSup"/>
                              <m:supHide m:val="on"/>
                              <m:ctrlPr>
                                <a:rPr lang="fr-FR" sz="1000" b="1" i="1" kern="1200">
                                  <a:latin typeface="Cambria Math" panose="02040503050406030204" pitchFamily="18" charset="0"/>
                                </a:rPr>
                              </m:ctrlPr>
                            </m:naryPr>
                            <m:sub>
                              <m:r>
                                <a:rPr lang="en-GB" sz="1000" b="1" i="1" kern="1200">
                                  <a:latin typeface="Cambria Math" panose="02040503050406030204" pitchFamily="18" charset="0"/>
                                </a:rPr>
                                <m:t>𝒋</m:t>
                              </m:r>
                            </m:sub>
                            <m:sup/>
                            <m:e>
                              <m:sSub>
                                <m:sSubPr>
                                  <m:ctrlPr>
                                    <a:rPr lang="fr-FR" sz="1000" b="1" i="1" kern="1200">
                                      <a:latin typeface="Cambria Math" panose="02040503050406030204" pitchFamily="18" charset="0"/>
                                    </a:rPr>
                                  </m:ctrlPr>
                                </m:sSubPr>
                                <m:e>
                                  <m:r>
                                    <a:rPr lang="en-GB" sz="1000" b="1" i="1" kern="1200">
                                      <a:latin typeface="Cambria Math" panose="02040503050406030204" pitchFamily="18" charset="0"/>
                                    </a:rPr>
                                    <m:t>𝜷</m:t>
                                  </m:r>
                                </m:e>
                                <m:sub>
                                  <m:r>
                                    <a:rPr lang="en-GB" sz="1000" b="1" i="1" kern="1200">
                                      <a:latin typeface="Cambria Math" panose="02040503050406030204" pitchFamily="18" charset="0"/>
                                    </a:rPr>
                                    <m:t>𝒋</m:t>
                                  </m:r>
                                </m:sub>
                              </m:sSub>
                              <m:sSub>
                                <m:sSubPr>
                                  <m:ctrlPr>
                                    <a:rPr lang="fr-FR" sz="1000" b="1" i="1" kern="1200">
                                      <a:latin typeface="Cambria Math" panose="02040503050406030204" pitchFamily="18" charset="0"/>
                                    </a:rPr>
                                  </m:ctrlPr>
                                </m:sSubPr>
                                <m:e>
                                  <m:r>
                                    <a:rPr lang="en-GB" sz="1000" b="1" i="1" kern="1200">
                                      <a:latin typeface="Cambria Math" panose="02040503050406030204" pitchFamily="18" charset="0"/>
                                    </a:rPr>
                                    <m:t>𝑮</m:t>
                                  </m:r>
                                </m:e>
                                <m:sub>
                                  <m:r>
                                    <a:rPr lang="en-GB" sz="1000" b="1" i="1" kern="1200">
                                      <a:latin typeface="Cambria Math" panose="02040503050406030204" pitchFamily="18" charset="0"/>
                                    </a:rPr>
                                    <m:t>𝒊𝒋</m:t>
                                  </m:r>
                                </m:sub>
                              </m:sSub>
                            </m:e>
                          </m:nary>
                        </m:oMath>
                      </m:oMathPara>
                    </a14:m>
                    <a:endParaRPr lang="en-GB" sz="1000" b="1" kern="1200" dirty="0" smtClean="0">
                      <a:latin typeface="Calibri Light" panose="020F0302020204030204" pitchFamily="34" charset="0"/>
                    </a:endParaRPr>
                  </a:p>
                  <a:p>
                    <a:pPr lvl="0" algn="ctr" defTabSz="400050">
                      <a:lnSpc>
                        <a:spcPct val="90000"/>
                      </a:lnSpc>
                      <a:spcBef>
                        <a:spcPct val="0"/>
                      </a:spcBef>
                      <a:spcAft>
                        <a:spcPct val="35000"/>
                      </a:spcAft>
                    </a:pPr>
                    <a:r>
                      <a:rPr lang="en-GB" sz="1000" kern="1200" dirty="0" smtClean="0">
                        <a:latin typeface="Calibri Light" panose="020F0302020204030204" pitchFamily="34" charset="0"/>
                      </a:rPr>
                      <a:t>β</a:t>
                    </a:r>
                    <a:r>
                      <a:rPr lang="en-GB" sz="1000" kern="1200" baseline="-25000" dirty="0" smtClean="0">
                        <a:latin typeface="Calibri Light" panose="020F0302020204030204" pitchFamily="34" charset="0"/>
                      </a:rPr>
                      <a:t>j</a:t>
                    </a:r>
                    <a:r>
                      <a:rPr lang="en-GB" sz="1000" kern="1200" dirty="0" smtClean="0">
                        <a:latin typeface="Calibri Light" panose="020F0302020204030204" pitchFamily="34" charset="0"/>
                      </a:rPr>
                      <a:t> : </a:t>
                    </a:r>
                    <a:r>
                      <a:rPr lang="en-GB" sz="1000" kern="1200" dirty="0" err="1" smtClean="0">
                        <a:latin typeface="Calibri Light" panose="020F0302020204030204" pitchFamily="34" charset="0"/>
                      </a:rPr>
                      <a:t>Effet</a:t>
                    </a:r>
                    <a:r>
                      <a:rPr lang="en-GB" sz="1000" kern="1200" dirty="0" smtClean="0">
                        <a:latin typeface="Calibri Light" panose="020F0302020204030204" pitchFamily="34" charset="0"/>
                      </a:rPr>
                      <a:t> de </a:t>
                    </a:r>
                    <a:r>
                      <a:rPr lang="en-GB" sz="1000" kern="1200" dirty="0" err="1" smtClean="0">
                        <a:latin typeface="Calibri Light" panose="020F0302020204030204" pitchFamily="34" charset="0"/>
                      </a:rPr>
                      <a:t>chaque</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copie</a:t>
                    </a:r>
                    <a:r>
                      <a:rPr lang="en-GB" sz="1000" kern="1200" dirty="0" smtClean="0">
                        <a:latin typeface="Calibri Light" panose="020F0302020204030204" pitchFamily="34" charset="0"/>
                      </a:rPr>
                      <a:t> de </a:t>
                    </a:r>
                    <a:r>
                      <a:rPr lang="en-GB" sz="1000" kern="1200" dirty="0" err="1" smtClean="0">
                        <a:latin typeface="Calibri Light" panose="020F0302020204030204" pitchFamily="34" charset="0"/>
                      </a:rPr>
                      <a:t>l’allele</a:t>
                    </a:r>
                    <a:r>
                      <a:rPr lang="en-GB" sz="1000" kern="1200" dirty="0" smtClean="0">
                        <a:latin typeface="Calibri Light" panose="020F0302020204030204" pitchFamily="34" charset="0"/>
                      </a:rPr>
                      <a:t> </a:t>
                    </a:r>
                    <a:r>
                      <a:rPr lang="en-GB" sz="1000" kern="1200" dirty="0" err="1" smtClean="0">
                        <a:latin typeface="Calibri Light" panose="020F0302020204030204" pitchFamily="34" charset="0"/>
                      </a:rPr>
                      <a:t>mineur</a:t>
                    </a:r>
                    <a:r>
                      <a:rPr lang="en-GB" sz="1000" kern="1200" dirty="0" smtClean="0">
                        <a:latin typeface="Calibri Light" panose="020F0302020204030204" pitchFamily="34" charset="0"/>
                      </a:rPr>
                      <a:t> du </a:t>
                    </a:r>
                    <a:r>
                      <a:rPr lang="en-GB" sz="1000" kern="1200" dirty="0" err="1" smtClean="0">
                        <a:latin typeface="Calibri Light" panose="020F0302020204030204" pitchFamily="34" charset="0"/>
                      </a:rPr>
                      <a:t>j</a:t>
                    </a:r>
                    <a:r>
                      <a:rPr lang="en-GB" sz="1000" kern="1200" baseline="30000" dirty="0" err="1" smtClean="0">
                        <a:latin typeface="Calibri Light" panose="020F0302020204030204" pitchFamily="34" charset="0"/>
                      </a:rPr>
                      <a:t>ème</a:t>
                    </a:r>
                    <a:r>
                      <a:rPr lang="en-GB" sz="1000" kern="1200" dirty="0" smtClean="0">
                        <a:latin typeface="Calibri Light" panose="020F0302020204030204" pitchFamily="34" charset="0"/>
                      </a:rPr>
                      <a:t>  variant rare et </a:t>
                    </a:r>
                    <a14:m>
                      <m:oMath xmlns:m="http://schemas.openxmlformats.org/officeDocument/2006/math">
                        <m:sSub>
                          <m:sSubPr>
                            <m:ctrlPr>
                              <a:rPr lang="fr-FR" sz="1000" b="1" i="1" kern="1200" smtClean="0">
                                <a:latin typeface="Cambria Math" panose="02040503050406030204" pitchFamily="18" charset="0"/>
                              </a:rPr>
                            </m:ctrlPr>
                          </m:sSubPr>
                          <m:e>
                            <m:r>
                              <a:rPr lang="en-GB" sz="1000" b="1" i="1" kern="1200">
                                <a:latin typeface="Cambria Math" panose="02040503050406030204" pitchFamily="18" charset="0"/>
                              </a:rPr>
                              <m:t>𝜷</m:t>
                            </m:r>
                          </m:e>
                          <m:sub>
                            <m:r>
                              <a:rPr lang="en-GB" sz="1000" b="1" i="1" kern="1200">
                                <a:latin typeface="Cambria Math" panose="02040503050406030204" pitchFamily="18" charset="0"/>
                              </a:rPr>
                              <m:t>𝒋</m:t>
                            </m:r>
                          </m:sub>
                        </m:sSub>
                        <m:r>
                          <a:rPr lang="en-GB" sz="1000" b="1" i="1" kern="1200">
                            <a:latin typeface="Cambria Math" panose="02040503050406030204" pitchFamily="18" charset="0"/>
                          </a:rPr>
                          <m:t>~</m:t>
                        </m:r>
                        <m:r>
                          <a:rPr lang="en-GB" sz="1000" b="1" i="1" kern="1200">
                            <a:latin typeface="Cambria Math" panose="02040503050406030204" pitchFamily="18" charset="0"/>
                          </a:rPr>
                          <m:t>𝑵</m:t>
                        </m:r>
                        <m:r>
                          <a:rPr lang="en-GB" sz="1000" b="1" i="1" kern="1200">
                            <a:latin typeface="Cambria Math" panose="02040503050406030204" pitchFamily="18" charset="0"/>
                          </a:rPr>
                          <m:t>(</m:t>
                        </m:r>
                        <m:r>
                          <a:rPr lang="en-GB" sz="1000" b="1" i="1" kern="1200">
                            <a:latin typeface="Cambria Math" panose="02040503050406030204" pitchFamily="18" charset="0"/>
                          </a:rPr>
                          <m:t>𝟎</m:t>
                        </m:r>
                        <m:r>
                          <a:rPr lang="en-GB" sz="1000" b="1" i="1" kern="1200">
                            <a:latin typeface="Cambria Math" panose="02040503050406030204" pitchFamily="18" charset="0"/>
                          </a:rPr>
                          <m:t>,</m:t>
                        </m:r>
                        <m:r>
                          <a:rPr lang="en-GB" sz="1000" b="1" i="1" kern="1200">
                            <a:latin typeface="Cambria Math" panose="02040503050406030204" pitchFamily="18" charset="0"/>
                          </a:rPr>
                          <m:t>𝝉</m:t>
                        </m:r>
                        <m:sSubSup>
                          <m:sSubSupPr>
                            <m:ctrlPr>
                              <a:rPr lang="fr-FR" sz="1000" b="1" i="1" kern="1200">
                                <a:latin typeface="Cambria Math" panose="02040503050406030204" pitchFamily="18" charset="0"/>
                              </a:rPr>
                            </m:ctrlPr>
                          </m:sSubSupPr>
                          <m:e>
                            <m:r>
                              <a:rPr lang="en-GB" sz="1000" b="1" i="1" kern="1200">
                                <a:latin typeface="Cambria Math" panose="02040503050406030204" pitchFamily="18" charset="0"/>
                              </a:rPr>
                              <m:t>𝒘</m:t>
                            </m:r>
                          </m:e>
                          <m:sub>
                            <m:r>
                              <a:rPr lang="en-GB" sz="1000" b="1" i="1" kern="1200">
                                <a:latin typeface="Cambria Math" panose="02040503050406030204" pitchFamily="18" charset="0"/>
                              </a:rPr>
                              <m:t>𝒋</m:t>
                            </m:r>
                          </m:sub>
                          <m:sup>
                            <m:r>
                              <a:rPr lang="en-GB" sz="1000" b="1" i="1" kern="1200">
                                <a:latin typeface="Cambria Math" panose="02040503050406030204" pitchFamily="18" charset="0"/>
                              </a:rPr>
                              <m:t>𝟐</m:t>
                            </m:r>
                          </m:sup>
                        </m:sSubSup>
                        <m:r>
                          <a:rPr lang="en-GB" sz="1000" b="1" i="1" kern="1200">
                            <a:latin typeface="Cambria Math" panose="02040503050406030204" pitchFamily="18" charset="0"/>
                          </a:rPr>
                          <m:t>)</m:t>
                        </m:r>
                      </m:oMath>
                    </a14:m>
                    <a:r>
                      <a:rPr lang="en-GB" sz="1000" b="1" kern="1200" dirty="0">
                        <a:latin typeface="Calibri Light" panose="020F0302020204030204" pitchFamily="34" charset="0"/>
                      </a:rPr>
                      <a:t>, </a:t>
                    </a:r>
                    <a:endParaRPr lang="en-GB" sz="1000" b="1" kern="1200" dirty="0" smtClean="0">
                      <a:latin typeface="Calibri Light" panose="020F0302020204030204" pitchFamily="34" charset="0"/>
                    </a:endParaRPr>
                  </a:p>
                  <a:p>
                    <a:pPr lvl="0" algn="ctr" defTabSz="400050">
                      <a:lnSpc>
                        <a:spcPct val="90000"/>
                      </a:lnSpc>
                      <a:spcBef>
                        <a:spcPct val="0"/>
                      </a:spcBef>
                      <a:spcAft>
                        <a:spcPct val="35000"/>
                      </a:spcAft>
                    </a:pPr>
                    <a:r>
                      <a:rPr lang="en-US" sz="1000" kern="1200" dirty="0" err="1" smtClean="0">
                        <a:latin typeface="Calibri Light" panose="020F0302020204030204" pitchFamily="34" charset="0"/>
                      </a:rPr>
                      <a:t>w</a:t>
                    </a:r>
                    <a:r>
                      <a:rPr lang="en-US" sz="1000" kern="1200" baseline="-25000" dirty="0" err="1" smtClean="0">
                        <a:latin typeface="Calibri Light" panose="020F0302020204030204" pitchFamily="34" charset="0"/>
                      </a:rPr>
                      <a:t>j</a:t>
                    </a:r>
                    <a:r>
                      <a:rPr lang="en-US" sz="1000" kern="1200" dirty="0" smtClean="0">
                        <a:latin typeface="Calibri Light" panose="020F0302020204030204" pitchFamily="34" charset="0"/>
                      </a:rPr>
                      <a:t> ∊ [0,1] : le </a:t>
                    </a:r>
                    <a:r>
                      <a:rPr lang="en-US" sz="1000" kern="1200" dirty="0" err="1" smtClean="0">
                        <a:latin typeface="Calibri Light" panose="020F0302020204030204" pitchFamily="34" charset="0"/>
                      </a:rPr>
                      <a:t>poids</a:t>
                    </a:r>
                    <a:r>
                      <a:rPr lang="en-US" sz="1000" kern="1200" dirty="0" smtClean="0">
                        <a:latin typeface="Calibri Light" panose="020F0302020204030204" pitchFamily="34" charset="0"/>
                      </a:rPr>
                      <a:t> </a:t>
                    </a:r>
                    <a:r>
                      <a:rPr lang="en-US" sz="1000" kern="1200" dirty="0" err="1" smtClean="0">
                        <a:latin typeface="Calibri Light" panose="020F0302020204030204" pitchFamily="34" charset="0"/>
                      </a:rPr>
                      <a:t>donné</a:t>
                    </a:r>
                    <a:r>
                      <a:rPr lang="en-US" sz="1000" kern="1200" dirty="0" smtClean="0">
                        <a:latin typeface="Calibri Light" panose="020F0302020204030204" pitchFamily="34" charset="0"/>
                      </a:rPr>
                      <a:t> au </a:t>
                    </a:r>
                    <a:r>
                      <a:rPr lang="en-US" sz="1000" kern="1200" dirty="0" err="1" smtClean="0">
                        <a:latin typeface="Calibri Light" panose="020F0302020204030204" pitchFamily="34" charset="0"/>
                      </a:rPr>
                      <a:t>j</a:t>
                    </a:r>
                    <a:r>
                      <a:rPr lang="en-US" sz="1000" kern="1200" baseline="30000" dirty="0" err="1" smtClean="0">
                        <a:latin typeface="Calibri Light" panose="020F0302020204030204" pitchFamily="34" charset="0"/>
                      </a:rPr>
                      <a:t>ème</a:t>
                    </a:r>
                    <a:r>
                      <a:rPr lang="en-US" sz="1000" kern="1200" dirty="0" smtClean="0">
                        <a:latin typeface="Calibri Light" panose="020F0302020204030204" pitchFamily="34" charset="0"/>
                      </a:rPr>
                      <a:t> variant rare</a:t>
                    </a:r>
                  </a:p>
                  <a:p>
                    <a:pPr lvl="0" algn="ctr" defTabSz="400050">
                      <a:lnSpc>
                        <a:spcPct val="90000"/>
                      </a:lnSpc>
                      <a:spcBef>
                        <a:spcPct val="0"/>
                      </a:spcBef>
                      <a:spcAft>
                        <a:spcPct val="35000"/>
                      </a:spcAft>
                    </a:pPr>
                    <a:r>
                      <a:rPr lang="en-GB" sz="1000" b="1" kern="1200" dirty="0" smtClean="0">
                        <a:latin typeface="Calibri Light" panose="020F0302020204030204" pitchFamily="34" charset="0"/>
                      </a:rPr>
                      <a:t>τ : la variance </a:t>
                    </a:r>
                    <a:r>
                      <a:rPr lang="en-GB" sz="1000" b="1" kern="1200" dirty="0" err="1" smtClean="0">
                        <a:latin typeface="Calibri Light" panose="020F0302020204030204" pitchFamily="34" charset="0"/>
                      </a:rPr>
                      <a:t>inconnue</a:t>
                    </a:r>
                    <a:r>
                      <a:rPr lang="en-GB" sz="1000" b="1" kern="1200" dirty="0" smtClean="0">
                        <a:latin typeface="Calibri Light" panose="020F0302020204030204" pitchFamily="34" charset="0"/>
                      </a:rPr>
                      <a:t> </a:t>
                    </a:r>
                    <a:r>
                      <a:rPr lang="fr-FR" sz="1000" b="1" dirty="0">
                        <a:latin typeface="Calibri Light" panose="020F0302020204030204" pitchFamily="34" charset="0"/>
                      </a:rPr>
                      <a:t>de la région génétique </a:t>
                    </a:r>
                    <a:endParaRPr lang="en-GB" sz="1000" b="1" kern="1200" dirty="0" smtClean="0">
                      <a:latin typeface="Calibri Light" panose="020F0302020204030204" pitchFamily="34" charset="0"/>
                    </a:endParaRPr>
                  </a:p>
                </p:txBody>
              </p:sp>
            </mc:Choice>
            <mc:Fallback xmlns="">
              <p:sp>
                <p:nvSpPr>
                  <p:cNvPr id="22" name="Forme libre 21"/>
                  <p:cNvSpPr>
                    <a:spLocks noRot="1" noChangeAspect="1" noMove="1" noResize="1" noEditPoints="1" noAdjustHandles="1" noChangeArrowheads="1" noChangeShapeType="1" noTextEdit="1"/>
                  </p:cNvSpPr>
                  <p:nvPr/>
                </p:nvSpPr>
                <p:spPr>
                  <a:xfrm>
                    <a:off x="6355725" y="2102594"/>
                    <a:ext cx="2681121" cy="1471909"/>
                  </a:xfrm>
                  <a:custGeom>
                    <a:avLst/>
                    <a:gdLst>
                      <a:gd name="connsiteX0" fmla="*/ 0 w 2538412"/>
                      <a:gd name="connsiteY0" fmla="*/ 125931 h 1259306"/>
                      <a:gd name="connsiteX1" fmla="*/ 125931 w 2538412"/>
                      <a:gd name="connsiteY1" fmla="*/ 0 h 1259306"/>
                      <a:gd name="connsiteX2" fmla="*/ 2412481 w 2538412"/>
                      <a:gd name="connsiteY2" fmla="*/ 0 h 1259306"/>
                      <a:gd name="connsiteX3" fmla="*/ 2538412 w 2538412"/>
                      <a:gd name="connsiteY3" fmla="*/ 125931 h 1259306"/>
                      <a:gd name="connsiteX4" fmla="*/ 2538412 w 2538412"/>
                      <a:gd name="connsiteY4" fmla="*/ 1133375 h 1259306"/>
                      <a:gd name="connsiteX5" fmla="*/ 2412481 w 2538412"/>
                      <a:gd name="connsiteY5" fmla="*/ 1259306 h 1259306"/>
                      <a:gd name="connsiteX6" fmla="*/ 125931 w 2538412"/>
                      <a:gd name="connsiteY6" fmla="*/ 1259306 h 1259306"/>
                      <a:gd name="connsiteX7" fmla="*/ 0 w 2538412"/>
                      <a:gd name="connsiteY7" fmla="*/ 1133375 h 1259306"/>
                      <a:gd name="connsiteX8" fmla="*/ 0 w 2538412"/>
                      <a:gd name="connsiteY8" fmla="*/ 125931 h 125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1259306">
                        <a:moveTo>
                          <a:pt x="0" y="125931"/>
                        </a:moveTo>
                        <a:cubicBezTo>
                          <a:pt x="0" y="56381"/>
                          <a:pt x="56381" y="0"/>
                          <a:pt x="125931" y="0"/>
                        </a:cubicBezTo>
                        <a:lnTo>
                          <a:pt x="2412481" y="0"/>
                        </a:lnTo>
                        <a:cubicBezTo>
                          <a:pt x="2482031" y="0"/>
                          <a:pt x="2538412" y="56381"/>
                          <a:pt x="2538412" y="125931"/>
                        </a:cubicBezTo>
                        <a:lnTo>
                          <a:pt x="2538412" y="1133375"/>
                        </a:lnTo>
                        <a:cubicBezTo>
                          <a:pt x="2538412" y="1202925"/>
                          <a:pt x="2482031" y="1259306"/>
                          <a:pt x="2412481" y="1259306"/>
                        </a:cubicBezTo>
                        <a:lnTo>
                          <a:pt x="125931" y="1259306"/>
                        </a:lnTo>
                        <a:cubicBezTo>
                          <a:pt x="56381" y="1259306"/>
                          <a:pt x="0" y="1202925"/>
                          <a:pt x="0" y="1133375"/>
                        </a:cubicBezTo>
                        <a:lnTo>
                          <a:pt x="0" y="125931"/>
                        </a:lnTo>
                        <a:close/>
                      </a:path>
                    </a:pathLst>
                  </a:custGeom>
                  <a:blipFill rotWithShape="0">
                    <a:blip r:embed="rId12"/>
                    <a:stretch>
                      <a:fillRect t="-25498"/>
                    </a:stretch>
                  </a:blipFill>
                </p:spPr>
                <p:txBody>
                  <a:bodyPr/>
                  <a:lstStyle/>
                  <a:p>
                    <a:r>
                      <a:rPr lang="fr-FR">
                        <a:noFill/>
                      </a:rPr>
                      <a:t> </a:t>
                    </a:r>
                  </a:p>
                </p:txBody>
              </p:sp>
            </mc:Fallback>
          </mc:AlternateContent>
          <p:sp>
            <p:nvSpPr>
              <p:cNvPr id="23" name="Forme libre 22"/>
              <p:cNvSpPr/>
              <p:nvPr/>
            </p:nvSpPr>
            <p:spPr>
              <a:xfrm>
                <a:off x="6174787" y="1105459"/>
                <a:ext cx="204335" cy="3043842"/>
              </a:xfrm>
              <a:custGeom>
                <a:avLst/>
                <a:gdLst/>
                <a:ahLst/>
                <a:cxnLst/>
                <a:rect l="0" t="0" r="0" b="0"/>
                <a:pathLst>
                  <a:path>
                    <a:moveTo>
                      <a:pt x="0" y="0"/>
                    </a:moveTo>
                    <a:lnTo>
                      <a:pt x="0" y="3043842"/>
                    </a:lnTo>
                    <a:lnTo>
                      <a:pt x="204335" y="304384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orme libre 23"/>
              <p:cNvSpPr/>
              <p:nvPr/>
            </p:nvSpPr>
            <p:spPr>
              <a:xfrm>
                <a:off x="6379121" y="3699044"/>
                <a:ext cx="2657724" cy="1034812"/>
              </a:xfrm>
              <a:custGeom>
                <a:avLst/>
                <a:gdLst>
                  <a:gd name="connsiteX0" fmla="*/ 0 w 2538412"/>
                  <a:gd name="connsiteY0" fmla="*/ 130795 h 1307948"/>
                  <a:gd name="connsiteX1" fmla="*/ 130795 w 2538412"/>
                  <a:gd name="connsiteY1" fmla="*/ 0 h 1307948"/>
                  <a:gd name="connsiteX2" fmla="*/ 2407617 w 2538412"/>
                  <a:gd name="connsiteY2" fmla="*/ 0 h 1307948"/>
                  <a:gd name="connsiteX3" fmla="*/ 2538412 w 2538412"/>
                  <a:gd name="connsiteY3" fmla="*/ 130795 h 1307948"/>
                  <a:gd name="connsiteX4" fmla="*/ 2538412 w 2538412"/>
                  <a:gd name="connsiteY4" fmla="*/ 1177153 h 1307948"/>
                  <a:gd name="connsiteX5" fmla="*/ 2407617 w 2538412"/>
                  <a:gd name="connsiteY5" fmla="*/ 1307948 h 1307948"/>
                  <a:gd name="connsiteX6" fmla="*/ 130795 w 2538412"/>
                  <a:gd name="connsiteY6" fmla="*/ 1307948 h 1307948"/>
                  <a:gd name="connsiteX7" fmla="*/ 0 w 2538412"/>
                  <a:gd name="connsiteY7" fmla="*/ 1177153 h 1307948"/>
                  <a:gd name="connsiteX8" fmla="*/ 0 w 2538412"/>
                  <a:gd name="connsiteY8" fmla="*/ 130795 h 130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1307948">
                    <a:moveTo>
                      <a:pt x="0" y="130795"/>
                    </a:moveTo>
                    <a:cubicBezTo>
                      <a:pt x="0" y="58559"/>
                      <a:pt x="58559" y="0"/>
                      <a:pt x="130795" y="0"/>
                    </a:cubicBezTo>
                    <a:lnTo>
                      <a:pt x="2407617" y="0"/>
                    </a:lnTo>
                    <a:cubicBezTo>
                      <a:pt x="2479853" y="0"/>
                      <a:pt x="2538412" y="58559"/>
                      <a:pt x="2538412" y="130795"/>
                    </a:cubicBezTo>
                    <a:lnTo>
                      <a:pt x="2538412" y="1177153"/>
                    </a:lnTo>
                    <a:cubicBezTo>
                      <a:pt x="2538412" y="1249389"/>
                      <a:pt x="2479853" y="1307948"/>
                      <a:pt x="2407617" y="1307948"/>
                    </a:cubicBezTo>
                    <a:lnTo>
                      <a:pt x="130795" y="1307948"/>
                    </a:lnTo>
                    <a:cubicBezTo>
                      <a:pt x="58559" y="1307948"/>
                      <a:pt x="0" y="1249389"/>
                      <a:pt x="0" y="1177153"/>
                    </a:cubicBezTo>
                    <a:lnTo>
                      <a:pt x="0" y="13079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5453" tIns="49738" rIns="55453" bIns="49738" numCol="1" spcCol="1270" anchor="ctr" anchorCtr="0">
                <a:noAutofit/>
              </a:bodyPr>
              <a:lstStyle/>
              <a:p>
                <a:pPr lvl="0" algn="ctr" defTabSz="400050">
                  <a:lnSpc>
                    <a:spcPct val="90000"/>
                  </a:lnSpc>
                  <a:spcBef>
                    <a:spcPct val="0"/>
                  </a:spcBef>
                  <a:spcAft>
                    <a:spcPct val="35000"/>
                  </a:spcAft>
                </a:pPr>
                <a:r>
                  <a:rPr lang="en-GB" sz="1000" b="1" kern="1200" dirty="0" smtClean="0">
                    <a:latin typeface="Calibri Light" panose="020F0302020204030204" pitchFamily="34" charset="0"/>
                  </a:rPr>
                  <a:t>Sous </a:t>
                </a:r>
                <a:r>
                  <a:rPr lang="en-GB" sz="1000" b="1" kern="1200" dirty="0" err="1" smtClean="0">
                    <a:latin typeface="Calibri Light" panose="020F0302020204030204" pitchFamily="34" charset="0"/>
                  </a:rPr>
                  <a:t>l’hypothèse</a:t>
                </a:r>
                <a:r>
                  <a:rPr lang="en-GB" sz="1000" b="1" kern="1200" dirty="0" smtClean="0">
                    <a:latin typeface="Calibri Light" panose="020F0302020204030204" pitchFamily="34" charset="0"/>
                  </a:rPr>
                  <a:t> </a:t>
                </a:r>
                <a:r>
                  <a:rPr lang="en-GB" sz="1000" b="1" kern="1200" dirty="0" err="1" smtClean="0">
                    <a:latin typeface="Calibri Light" panose="020F0302020204030204" pitchFamily="34" charset="0"/>
                  </a:rPr>
                  <a:t>nulle</a:t>
                </a:r>
                <a:r>
                  <a:rPr lang="en-GB" sz="1000" b="1" kern="1200" dirty="0" smtClean="0">
                    <a:latin typeface="Calibri Light" panose="020F0302020204030204" pitchFamily="34" charset="0"/>
                  </a:rPr>
                  <a:t> de non association entre le trait et les variants </a:t>
                </a:r>
                <a:r>
                  <a:rPr lang="en-GB" sz="1000" b="1" kern="1200" dirty="0" err="1" smtClean="0">
                    <a:latin typeface="Calibri Light" panose="020F0302020204030204" pitchFamily="34" charset="0"/>
                  </a:rPr>
                  <a:t>rares</a:t>
                </a:r>
                <a:r>
                  <a:rPr lang="en-GB" sz="1000" b="1" kern="1200" dirty="0" smtClean="0">
                    <a:latin typeface="Calibri Light" panose="020F0302020204030204" pitchFamily="34" charset="0"/>
                  </a:rPr>
                  <a:t> de la </a:t>
                </a:r>
                <a:r>
                  <a:rPr lang="en-GB" sz="1000" b="1" kern="1200" dirty="0" err="1" smtClean="0">
                    <a:latin typeface="Calibri Light" panose="020F0302020204030204" pitchFamily="34" charset="0"/>
                  </a:rPr>
                  <a:t>région</a:t>
                </a:r>
                <a:r>
                  <a:rPr lang="en-GB" sz="1000" b="1" kern="1200" dirty="0" smtClean="0">
                    <a:latin typeface="Calibri Light" panose="020F0302020204030204" pitchFamily="34" charset="0"/>
                  </a:rPr>
                  <a:t> </a:t>
                </a:r>
                <a:r>
                  <a:rPr lang="en-GB" sz="1000" b="1" kern="1200" dirty="0" err="1" smtClean="0">
                    <a:latin typeface="Calibri Light" panose="020F0302020204030204" pitchFamily="34" charset="0"/>
                  </a:rPr>
                  <a:t>génétique</a:t>
                </a:r>
                <a:r>
                  <a:rPr lang="en-GB" sz="1000" b="1" kern="1200" dirty="0" smtClean="0">
                    <a:latin typeface="Calibri Light" panose="020F0302020204030204" pitchFamily="34" charset="0"/>
                  </a:rPr>
                  <a:t>, </a:t>
                </a:r>
              </a:p>
              <a:p>
                <a:pPr lvl="0" algn="ctr" defTabSz="400050">
                  <a:lnSpc>
                    <a:spcPct val="90000"/>
                  </a:lnSpc>
                  <a:spcBef>
                    <a:spcPct val="0"/>
                  </a:spcBef>
                  <a:spcAft>
                    <a:spcPct val="35000"/>
                  </a:spcAft>
                </a:pPr>
                <a:r>
                  <a:rPr lang="en-GB" sz="1000" b="1" kern="1200" dirty="0" smtClean="0">
                    <a:latin typeface="Calibri Light" panose="020F0302020204030204" pitchFamily="34" charset="0"/>
                  </a:rPr>
                  <a:t>β</a:t>
                </a:r>
                <a:r>
                  <a:rPr lang="en-GB" sz="1000" b="1" kern="1200" baseline="-25000" dirty="0" smtClean="0">
                    <a:latin typeface="Calibri Light" panose="020F0302020204030204" pitchFamily="34" charset="0"/>
                  </a:rPr>
                  <a:t>j</a:t>
                </a:r>
                <a:r>
                  <a:rPr lang="en-GB" sz="1000" b="1" kern="1200" dirty="0" smtClean="0">
                    <a:latin typeface="Calibri Light" panose="020F0302020204030204" pitchFamily="34" charset="0"/>
                  </a:rPr>
                  <a:t> = 0 pour tout j, </a:t>
                </a:r>
                <a:r>
                  <a:rPr lang="en-GB" sz="1000" b="1" kern="1200" dirty="0" err="1" smtClean="0">
                    <a:latin typeface="Calibri Light" panose="020F0302020204030204" pitchFamily="34" charset="0"/>
                  </a:rPr>
                  <a:t>est</a:t>
                </a:r>
                <a:r>
                  <a:rPr lang="en-GB" sz="1000" b="1" kern="1200" dirty="0" smtClean="0">
                    <a:latin typeface="Calibri Light" panose="020F0302020204030204" pitchFamily="34" charset="0"/>
                  </a:rPr>
                  <a:t> </a:t>
                </a:r>
                <a:r>
                  <a:rPr lang="en-GB" sz="1000" b="1" kern="1200" dirty="0" err="1" smtClean="0">
                    <a:latin typeface="Calibri Light" panose="020F0302020204030204" pitchFamily="34" charset="0"/>
                  </a:rPr>
                  <a:t>donc</a:t>
                </a:r>
                <a:r>
                  <a:rPr lang="en-GB" sz="1000" b="1" kern="1200" dirty="0" smtClean="0">
                    <a:latin typeface="Calibri Light" panose="020F0302020204030204" pitchFamily="34" charset="0"/>
                  </a:rPr>
                  <a:t> equivalent à τ = 0</a:t>
                </a:r>
                <a:endParaRPr lang="en-GB" sz="1000" kern="1200" dirty="0" smtClean="0">
                  <a:latin typeface="Calibri Light" panose="020F0302020204030204" pitchFamily="34" charset="0"/>
                </a:endParaRPr>
              </a:p>
            </p:txBody>
          </p:sp>
        </p:grpSp>
        <p:sp>
          <p:nvSpPr>
            <p:cNvPr id="56" name="Forme libre 55"/>
            <p:cNvSpPr/>
            <p:nvPr/>
          </p:nvSpPr>
          <p:spPr>
            <a:xfrm>
              <a:off x="8211799" y="4997083"/>
              <a:ext cx="1207548" cy="502017"/>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algn="ctr" defTabSz="400050">
                <a:lnSpc>
                  <a:spcPct val="90000"/>
                </a:lnSpc>
                <a:spcBef>
                  <a:spcPct val="0"/>
                </a:spcBef>
                <a:spcAft>
                  <a:spcPct val="35000"/>
                </a:spcAft>
              </a:pP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Exemple : </a:t>
              </a:r>
            </a:p>
            <a:p>
              <a:pPr lvl="0" algn="ctr" defTabSz="400050">
                <a:lnSpc>
                  <a:spcPct val="90000"/>
                </a:lnSpc>
                <a:spcBef>
                  <a:spcPct val="0"/>
                </a:spcBef>
                <a:spcAft>
                  <a:spcPct val="35000"/>
                </a:spcAft>
              </a:pPr>
              <a:r>
                <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SKAT</a:t>
              </a: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C-alpha</a:t>
              </a:r>
            </a:p>
          </p:txBody>
        </p:sp>
        <p:cxnSp>
          <p:nvCxnSpPr>
            <p:cNvPr id="27" name="Connecteur droit avec flèche 26"/>
            <p:cNvCxnSpPr/>
            <p:nvPr/>
          </p:nvCxnSpPr>
          <p:spPr>
            <a:xfrm>
              <a:off x="5479152" y="2067175"/>
              <a:ext cx="1461213" cy="42702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 name="Groupe 8"/>
          <p:cNvGrpSpPr/>
          <p:nvPr/>
        </p:nvGrpSpPr>
        <p:grpSpPr>
          <a:xfrm>
            <a:off x="5320115" y="3929848"/>
            <a:ext cx="4590106" cy="2636486"/>
            <a:chOff x="2571184" y="4156518"/>
            <a:chExt cx="4590106" cy="2636486"/>
          </a:xfrm>
        </p:grpSpPr>
        <mc:AlternateContent xmlns:mc="http://schemas.openxmlformats.org/markup-compatibility/2006" xmlns:a14="http://schemas.microsoft.com/office/drawing/2010/main">
          <mc:Choice Requires="a14">
            <p:sp>
              <p:nvSpPr>
                <p:cNvPr id="6" name="ZoneTexte 5"/>
                <p:cNvSpPr txBox="1"/>
                <p:nvPr/>
              </p:nvSpPr>
              <p:spPr>
                <a:xfrm>
                  <a:off x="2571184" y="5392621"/>
                  <a:ext cx="4590106" cy="140038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1000" b="1" dirty="0">
                      <a:solidFill>
                        <a:schemeClr val="dk1">
                          <a:hueOff val="0"/>
                          <a:satOff val="0"/>
                          <a:lumOff val="0"/>
                          <a:alphaOff val="0"/>
                        </a:schemeClr>
                      </a:solidFill>
                      <a:latin typeface="Calibri Light" panose="020F0302020204030204" pitchFamily="34" charset="0"/>
                    </a:rPr>
                    <a:t>Combiner les </a:t>
                  </a:r>
                  <a:r>
                    <a:rPr lang="en-GB" sz="1000" b="1" dirty="0" err="1">
                      <a:solidFill>
                        <a:schemeClr val="dk1">
                          <a:hueOff val="0"/>
                          <a:satOff val="0"/>
                          <a:lumOff val="0"/>
                          <a:alphaOff val="0"/>
                        </a:schemeClr>
                      </a:solidFill>
                      <a:latin typeface="Calibri Light" panose="020F0302020204030204" pitchFamily="34" charset="0"/>
                    </a:rPr>
                    <a:t>deux</a:t>
                  </a:r>
                  <a:r>
                    <a:rPr lang="en-GB" sz="1000" b="1" dirty="0">
                      <a:solidFill>
                        <a:schemeClr val="dk1">
                          <a:hueOff val="0"/>
                          <a:satOff val="0"/>
                          <a:lumOff val="0"/>
                          <a:alphaOff val="0"/>
                        </a:schemeClr>
                      </a:solidFill>
                      <a:latin typeface="Calibri Light" panose="020F0302020204030204" pitchFamily="34" charset="0"/>
                    </a:rPr>
                    <a:t> types de tests : </a:t>
                  </a:r>
                </a:p>
                <a:p>
                  <a:pPr algn="ctr"/>
                  <a:r>
                    <a:rPr lang="en-GB" sz="1000" b="1" dirty="0">
                      <a:solidFill>
                        <a:schemeClr val="dk1">
                          <a:hueOff val="0"/>
                          <a:satOff val="0"/>
                          <a:lumOff val="0"/>
                          <a:alphaOff val="0"/>
                        </a:schemeClr>
                      </a:solidFill>
                      <a:latin typeface="Calibri Light" panose="020F0302020204030204" pitchFamily="34" charset="0"/>
                    </a:rPr>
                    <a:t>Tester </a:t>
                  </a:r>
                  <a:r>
                    <a:rPr lang="en-GB" sz="1000" b="1" dirty="0" err="1">
                      <a:solidFill>
                        <a:schemeClr val="dk1">
                          <a:hueOff val="0"/>
                          <a:satOff val="0"/>
                          <a:lumOff val="0"/>
                          <a:alphaOff val="0"/>
                        </a:schemeClr>
                      </a:solidFill>
                      <a:latin typeface="Calibri Light" panose="020F0302020204030204" pitchFamily="34" charset="0"/>
                    </a:rPr>
                    <a:t>l’effet</a:t>
                  </a:r>
                  <a:r>
                    <a:rPr lang="en-GB" sz="1000" b="1" dirty="0">
                      <a:solidFill>
                        <a:schemeClr val="dk1">
                          <a:hueOff val="0"/>
                          <a:satOff val="0"/>
                          <a:lumOff val="0"/>
                          <a:alphaOff val="0"/>
                        </a:schemeClr>
                      </a:solidFill>
                      <a:latin typeface="Calibri Light" panose="020F0302020204030204" pitchFamily="34" charset="0"/>
                    </a:rPr>
                    <a:t> </a:t>
                  </a:r>
                  <a:r>
                    <a:rPr lang="en-GB" sz="1000" b="1" dirty="0" err="1" smtClean="0">
                      <a:solidFill>
                        <a:schemeClr val="dk1">
                          <a:hueOff val="0"/>
                          <a:satOff val="0"/>
                          <a:lumOff val="0"/>
                          <a:alphaOff val="0"/>
                        </a:schemeClr>
                      </a:solidFill>
                      <a:latin typeface="Calibri Light" panose="020F0302020204030204" pitchFamily="34" charset="0"/>
                    </a:rPr>
                    <a:t>agrégé</a:t>
                  </a:r>
                  <a:r>
                    <a:rPr lang="en-GB" sz="1000" b="1" dirty="0" smtClean="0">
                      <a:solidFill>
                        <a:schemeClr val="dk1">
                          <a:hueOff val="0"/>
                          <a:satOff val="0"/>
                          <a:lumOff val="0"/>
                          <a:alphaOff val="0"/>
                        </a:schemeClr>
                      </a:solidFill>
                      <a:latin typeface="Calibri Light" panose="020F0302020204030204" pitchFamily="34" charset="0"/>
                    </a:rPr>
                    <a:t> </a:t>
                  </a:r>
                  <a:r>
                    <a:rPr lang="en-GB" sz="1000" b="1" dirty="0">
                      <a:solidFill>
                        <a:schemeClr val="dk1">
                          <a:hueOff val="0"/>
                          <a:satOff val="0"/>
                          <a:lumOff val="0"/>
                          <a:alphaOff val="0"/>
                        </a:schemeClr>
                      </a:solidFill>
                      <a:latin typeface="Calibri Light" panose="020F0302020204030204" pitchFamily="34" charset="0"/>
                    </a:rPr>
                    <a:t>des variants et </a:t>
                  </a:r>
                  <a:r>
                    <a:rPr lang="en-GB" sz="1000" b="1" dirty="0" err="1">
                      <a:solidFill>
                        <a:schemeClr val="dk1">
                          <a:hueOff val="0"/>
                          <a:satOff val="0"/>
                          <a:lumOff val="0"/>
                          <a:alphaOff val="0"/>
                        </a:schemeClr>
                      </a:solidFill>
                      <a:latin typeface="Calibri Light" panose="020F0302020204030204" pitchFamily="34" charset="0"/>
                    </a:rPr>
                    <a:t>leur</a:t>
                  </a:r>
                  <a:r>
                    <a:rPr lang="en-GB" sz="1000" b="1" dirty="0">
                      <a:solidFill>
                        <a:schemeClr val="dk1">
                          <a:hueOff val="0"/>
                          <a:satOff val="0"/>
                          <a:lumOff val="0"/>
                          <a:alphaOff val="0"/>
                        </a:schemeClr>
                      </a:solidFill>
                      <a:latin typeface="Calibri Light" panose="020F0302020204030204" pitchFamily="34" charset="0"/>
                    </a:rPr>
                    <a:t> variance au sein de la </a:t>
                  </a:r>
                  <a:r>
                    <a:rPr lang="en-GB" sz="1000" b="1" dirty="0" err="1" smtClean="0">
                      <a:solidFill>
                        <a:schemeClr val="dk1">
                          <a:hueOff val="0"/>
                          <a:satOff val="0"/>
                          <a:lumOff val="0"/>
                          <a:alphaOff val="0"/>
                        </a:schemeClr>
                      </a:solidFill>
                      <a:latin typeface="Calibri Light" panose="020F0302020204030204" pitchFamily="34" charset="0"/>
                    </a:rPr>
                    <a:t>région</a:t>
                  </a:r>
                  <a:r>
                    <a:rPr lang="en-GB" sz="1000" b="1" dirty="0" smtClean="0">
                      <a:solidFill>
                        <a:schemeClr val="dk1">
                          <a:hueOff val="0"/>
                          <a:satOff val="0"/>
                          <a:lumOff val="0"/>
                          <a:alphaOff val="0"/>
                        </a:schemeClr>
                      </a:solidFill>
                      <a:latin typeface="Calibri Light" panose="020F0302020204030204" pitchFamily="34" charset="0"/>
                    </a:rPr>
                    <a:t> </a:t>
                  </a:r>
                  <a:r>
                    <a:rPr lang="en-GB" sz="1000" b="1" dirty="0" err="1" smtClean="0">
                      <a:solidFill>
                        <a:schemeClr val="dk1">
                          <a:hueOff val="0"/>
                          <a:satOff val="0"/>
                          <a:lumOff val="0"/>
                          <a:alphaOff val="0"/>
                        </a:schemeClr>
                      </a:solidFill>
                      <a:latin typeface="Calibri Light" panose="020F0302020204030204" pitchFamily="34" charset="0"/>
                    </a:rPr>
                    <a:t>génétique</a:t>
                  </a:r>
                  <a:endParaRPr lang="en-GB" sz="1000" b="1" dirty="0" smtClean="0">
                    <a:solidFill>
                      <a:schemeClr val="dk1">
                        <a:hueOff val="0"/>
                        <a:satOff val="0"/>
                        <a:lumOff val="0"/>
                        <a:alphaOff val="0"/>
                      </a:schemeClr>
                    </a:solidFill>
                    <a:latin typeface="Calibri Light" panose="020F0302020204030204" pitchFamily="34" charset="0"/>
                  </a:endParaRPr>
                </a:p>
                <a:p>
                  <a:pPr algn="ctr"/>
                  <a:endParaRPr lang="en-GB" sz="1000" b="1" dirty="0">
                    <a:solidFill>
                      <a:schemeClr val="dk1">
                        <a:hueOff val="0"/>
                        <a:satOff val="0"/>
                        <a:lumOff val="0"/>
                        <a:alphaOff val="0"/>
                      </a:schemeClr>
                    </a:solidFill>
                    <a:latin typeface="Calibri Light" panose="020F0302020204030204" pitchFamily="34" charset="0"/>
                  </a:endParaRPr>
                </a:p>
                <a:p>
                  <a:pPr algn="ctr" defTabSz="400050">
                    <a:lnSpc>
                      <a:spcPct val="90000"/>
                    </a:lnSpc>
                    <a:spcBef>
                      <a:spcPct val="0"/>
                    </a:spcBef>
                    <a:spcAft>
                      <a:spcPct val="35000"/>
                    </a:spcAft>
                  </a:pP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Exemple : </a:t>
                  </a:r>
                </a:p>
                <a:p>
                  <a:pPr algn="ctr" defTabSz="400050">
                    <a:lnSpc>
                      <a:spcPct val="90000"/>
                    </a:lnSpc>
                    <a:spcBef>
                      <a:spcPct val="0"/>
                    </a:spcBef>
                    <a:spcAft>
                      <a:spcPct val="35000"/>
                    </a:spcAft>
                  </a:pPr>
                  <a:r>
                    <a:rPr lang="fr-FR" sz="1000" dirty="0" err="1">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MiST</a:t>
                  </a: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GB"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Mixed effects Score Test</a:t>
                  </a: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SKAT-O, </a:t>
                  </a:r>
                  <a:r>
                    <a:rPr lang="en-GB"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C-alpha generalised</a:t>
                  </a:r>
                  <a:r>
                    <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endPar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a:p>
                  <a:pPr algn="ctr"/>
                  <a:r>
                    <a:rPr lang="en-US" sz="1000" dirty="0" err="1">
                      <a:solidFill>
                        <a:schemeClr val="dk1">
                          <a:hueOff val="0"/>
                          <a:satOff val="0"/>
                          <a:lumOff val="0"/>
                          <a:alphaOff val="0"/>
                        </a:schemeClr>
                      </a:solidFill>
                      <a:latin typeface="Calibri Light" panose="020F0302020204030204" pitchFamily="34" charset="0"/>
                    </a:rPr>
                    <a:t>MiST</a:t>
                  </a:r>
                  <a:r>
                    <a:rPr lang="en-US" sz="1000" dirty="0">
                      <a:solidFill>
                        <a:schemeClr val="dk1">
                          <a:hueOff val="0"/>
                          <a:satOff val="0"/>
                          <a:lumOff val="0"/>
                          <a:alphaOff val="0"/>
                        </a:schemeClr>
                      </a:solidFill>
                      <a:latin typeface="Calibri Light" panose="020F0302020204030204" pitchFamily="34" charset="0"/>
                    </a:rPr>
                    <a:t> propose : </a:t>
                  </a:r>
                  <a14:m>
                    <m:oMath xmlns:m="http://schemas.openxmlformats.org/officeDocument/2006/math">
                      <m:r>
                        <a:rPr lang="en-US" sz="1000">
                          <a:solidFill>
                            <a:schemeClr val="dk1">
                              <a:hueOff val="0"/>
                              <a:satOff val="0"/>
                              <a:lumOff val="0"/>
                              <a:alphaOff val="0"/>
                            </a:schemeClr>
                          </a:solidFill>
                          <a:latin typeface="Cambria Math" panose="02040503050406030204" pitchFamily="18" charset="0"/>
                        </a:rPr>
                        <m:t>𝜋</m:t>
                      </m:r>
                    </m:oMath>
                  </a14:m>
                  <a:r>
                    <a:rPr lang="en-GB" sz="1000" dirty="0">
                      <a:solidFill>
                        <a:schemeClr val="dk1">
                          <a:hueOff val="0"/>
                          <a:satOff val="0"/>
                          <a:lumOff val="0"/>
                          <a:alphaOff val="0"/>
                        </a:schemeClr>
                      </a:solidFill>
                      <a:latin typeface="Calibri Light" panose="020F0302020204030204" pitchFamily="34" charset="0"/>
                    </a:rPr>
                    <a:t> </a:t>
                  </a:r>
                  <a:r>
                    <a:rPr lang="en-US" sz="1000" dirty="0">
                      <a:solidFill>
                        <a:schemeClr val="dk1">
                          <a:hueOff val="0"/>
                          <a:satOff val="0"/>
                          <a:lumOff val="0"/>
                          <a:alphaOff val="0"/>
                        </a:schemeClr>
                      </a:solidFill>
                      <a:latin typeface="Calibri Light" panose="020F0302020204030204" pitchFamily="34" charset="0"/>
                    </a:rPr>
                    <a:t>score </a:t>
                  </a:r>
                  <a:r>
                    <a:rPr lang="en-US" sz="1000" dirty="0" err="1" smtClean="0">
                      <a:solidFill>
                        <a:schemeClr val="dk1">
                          <a:hueOff val="0"/>
                          <a:satOff val="0"/>
                          <a:lumOff val="0"/>
                          <a:alphaOff val="0"/>
                        </a:schemeClr>
                      </a:solidFill>
                      <a:latin typeface="Calibri Light" panose="020F0302020204030204" pitchFamily="34" charset="0"/>
                    </a:rPr>
                    <a:t>statistique</a:t>
                  </a:r>
                  <a:r>
                    <a:rPr lang="en-US" sz="1000" dirty="0" smtClean="0">
                      <a:solidFill>
                        <a:schemeClr val="dk1">
                          <a:hueOff val="0"/>
                          <a:satOff val="0"/>
                          <a:lumOff val="0"/>
                          <a:alphaOff val="0"/>
                        </a:schemeClr>
                      </a:solidFill>
                      <a:latin typeface="Calibri Light" panose="020F0302020204030204" pitchFamily="34" charset="0"/>
                    </a:rPr>
                    <a:t> </a:t>
                  </a:r>
                  <a:r>
                    <a:rPr lang="en-US" sz="1000" dirty="0">
                      <a:solidFill>
                        <a:schemeClr val="dk1">
                          <a:hueOff val="0"/>
                          <a:satOff val="0"/>
                          <a:lumOff val="0"/>
                          <a:alphaOff val="0"/>
                        </a:schemeClr>
                      </a:solidFill>
                      <a:latin typeface="Calibri Light" panose="020F0302020204030204" pitchFamily="34" charset="0"/>
                    </a:rPr>
                    <a:t>de </a:t>
                  </a:r>
                  <a:r>
                    <a:rPr lang="en-US" sz="1000" dirty="0" err="1">
                      <a:solidFill>
                        <a:schemeClr val="dk1">
                          <a:hueOff val="0"/>
                          <a:satOff val="0"/>
                          <a:lumOff val="0"/>
                          <a:alphaOff val="0"/>
                        </a:schemeClr>
                      </a:solidFill>
                      <a:latin typeface="Calibri Light" panose="020F0302020204030204" pitchFamily="34" charset="0"/>
                    </a:rPr>
                    <a:t>l’effet</a:t>
                  </a:r>
                  <a:r>
                    <a:rPr lang="en-US" sz="1000" dirty="0">
                      <a:solidFill>
                        <a:schemeClr val="dk1">
                          <a:hueOff val="0"/>
                          <a:satOff val="0"/>
                          <a:lumOff val="0"/>
                          <a:alphaOff val="0"/>
                        </a:schemeClr>
                      </a:solidFill>
                      <a:latin typeface="Calibri Light" panose="020F0302020204030204" pitchFamily="34" charset="0"/>
                    </a:rPr>
                    <a:t> </a:t>
                  </a:r>
                  <a:r>
                    <a:rPr lang="en-US" sz="1000" dirty="0" err="1">
                      <a:solidFill>
                        <a:schemeClr val="dk1">
                          <a:hueOff val="0"/>
                          <a:satOff val="0"/>
                          <a:lumOff val="0"/>
                          <a:alphaOff val="0"/>
                        </a:schemeClr>
                      </a:solidFill>
                      <a:latin typeface="Calibri Light" panose="020F0302020204030204" pitchFamily="34" charset="0"/>
                    </a:rPr>
                    <a:t>moyen</a:t>
                  </a:r>
                  <a:r>
                    <a:rPr lang="en-US" sz="1000" dirty="0">
                      <a:solidFill>
                        <a:schemeClr val="dk1">
                          <a:hueOff val="0"/>
                          <a:satOff val="0"/>
                          <a:lumOff val="0"/>
                          <a:alphaOff val="0"/>
                        </a:schemeClr>
                      </a:solidFill>
                      <a:latin typeface="Calibri Light" panose="020F0302020204030204" pitchFamily="34" charset="0"/>
                    </a:rPr>
                    <a:t>, </a:t>
                  </a:r>
                  <a14:m>
                    <m:oMath xmlns:m="http://schemas.openxmlformats.org/officeDocument/2006/math">
                      <m:r>
                        <a:rPr lang="en-US" sz="1000">
                          <a:solidFill>
                            <a:schemeClr val="dk1">
                              <a:hueOff val="0"/>
                              <a:satOff val="0"/>
                              <a:lumOff val="0"/>
                              <a:alphaOff val="0"/>
                            </a:schemeClr>
                          </a:solidFill>
                          <a:latin typeface="Cambria Math" panose="02040503050406030204" pitchFamily="18" charset="0"/>
                        </a:rPr>
                        <m:t>𝜏</m:t>
                      </m:r>
                      <m:r>
                        <a:rPr lang="fr-FR" sz="1000">
                          <a:solidFill>
                            <a:schemeClr val="dk1">
                              <a:hueOff val="0"/>
                              <a:satOff val="0"/>
                              <a:lumOff val="0"/>
                              <a:alphaOff val="0"/>
                            </a:schemeClr>
                          </a:solidFill>
                          <a:latin typeface="Cambria Math" panose="02040503050406030204" pitchFamily="18" charset="0"/>
                        </a:rPr>
                        <m:t> </m:t>
                      </m:r>
                    </m:oMath>
                  </a14:m>
                  <a:r>
                    <a:rPr lang="en-US" sz="1000" dirty="0">
                      <a:solidFill>
                        <a:schemeClr val="dk1">
                          <a:hueOff val="0"/>
                          <a:satOff val="0"/>
                          <a:lumOff val="0"/>
                          <a:alphaOff val="0"/>
                        </a:schemeClr>
                      </a:solidFill>
                      <a:latin typeface="Calibri Light" panose="020F0302020204030204" pitchFamily="34" charset="0"/>
                    </a:rPr>
                    <a:t>score </a:t>
                  </a:r>
                  <a:r>
                    <a:rPr lang="en-US" sz="1000" dirty="0" err="1">
                      <a:solidFill>
                        <a:schemeClr val="dk1">
                          <a:hueOff val="0"/>
                          <a:satOff val="0"/>
                          <a:lumOff val="0"/>
                          <a:alphaOff val="0"/>
                        </a:schemeClr>
                      </a:solidFill>
                      <a:latin typeface="Calibri Light" panose="020F0302020204030204" pitchFamily="34" charset="0"/>
                    </a:rPr>
                    <a:t>statistique</a:t>
                  </a:r>
                  <a:r>
                    <a:rPr lang="en-US" sz="1000" dirty="0">
                      <a:solidFill>
                        <a:schemeClr val="dk1">
                          <a:hueOff val="0"/>
                          <a:satOff val="0"/>
                          <a:lumOff val="0"/>
                          <a:alphaOff val="0"/>
                        </a:schemeClr>
                      </a:solidFill>
                      <a:latin typeface="Calibri Light" panose="020F0302020204030204" pitchFamily="34" charset="0"/>
                    </a:rPr>
                    <a:t> de </a:t>
                  </a:r>
                  <a:r>
                    <a:rPr lang="en-US" sz="1000" dirty="0" err="1">
                      <a:solidFill>
                        <a:schemeClr val="dk1">
                          <a:hueOff val="0"/>
                          <a:satOff val="0"/>
                          <a:lumOff val="0"/>
                          <a:alphaOff val="0"/>
                        </a:schemeClr>
                      </a:solidFill>
                      <a:latin typeface="Calibri Light" panose="020F0302020204030204" pitchFamily="34" charset="0"/>
                    </a:rPr>
                    <a:t>l’hétérogénéité</a:t>
                  </a:r>
                  <a:r>
                    <a:rPr lang="en-US" sz="1000" dirty="0">
                      <a:solidFill>
                        <a:schemeClr val="dk1">
                          <a:hueOff val="0"/>
                          <a:satOff val="0"/>
                          <a:lumOff val="0"/>
                          <a:alphaOff val="0"/>
                        </a:schemeClr>
                      </a:solidFill>
                      <a:latin typeface="Calibri Light" panose="020F0302020204030204" pitchFamily="34" charset="0"/>
                    </a:rPr>
                    <a:t> de </a:t>
                  </a:r>
                  <a:r>
                    <a:rPr lang="en-US" sz="1000" dirty="0" err="1">
                      <a:solidFill>
                        <a:schemeClr val="dk1">
                          <a:hueOff val="0"/>
                          <a:satOff val="0"/>
                          <a:lumOff val="0"/>
                          <a:alphaOff val="0"/>
                        </a:schemeClr>
                      </a:solidFill>
                      <a:latin typeface="Calibri Light" panose="020F0302020204030204" pitchFamily="34" charset="0"/>
                    </a:rPr>
                    <a:t>l’effet</a:t>
                  </a:r>
                  <a:r>
                    <a:rPr lang="en-US" sz="1000" dirty="0">
                      <a:solidFill>
                        <a:schemeClr val="dk1">
                          <a:hueOff val="0"/>
                          <a:satOff val="0"/>
                          <a:lumOff val="0"/>
                          <a:alphaOff val="0"/>
                        </a:schemeClr>
                      </a:solidFill>
                      <a:latin typeface="Calibri Light" panose="020F0302020204030204" pitchFamily="34" charset="0"/>
                    </a:rPr>
                    <a:t> et </a:t>
                  </a:r>
                  <a:r>
                    <a:rPr lang="en-US" sz="1000" dirty="0" err="1">
                      <a:solidFill>
                        <a:schemeClr val="dk1">
                          <a:hueOff val="0"/>
                          <a:satOff val="0"/>
                          <a:lumOff val="0"/>
                          <a:alphaOff val="0"/>
                        </a:schemeClr>
                      </a:solidFill>
                      <a:latin typeface="Calibri Light" panose="020F0302020204030204" pitchFamily="34" charset="0"/>
                    </a:rPr>
                    <a:t>une</a:t>
                  </a:r>
                  <a:r>
                    <a:rPr lang="en-US" sz="1000" dirty="0">
                      <a:solidFill>
                        <a:schemeClr val="dk1">
                          <a:hueOff val="0"/>
                          <a:satOff val="0"/>
                          <a:lumOff val="0"/>
                          <a:alphaOff val="0"/>
                        </a:schemeClr>
                      </a:solidFill>
                      <a:latin typeface="Calibri Light" panose="020F0302020204030204" pitchFamily="34" charset="0"/>
                    </a:rPr>
                    <a:t> </a:t>
                  </a:r>
                  <a:r>
                    <a:rPr lang="en-US" sz="1000" dirty="0" err="1">
                      <a:solidFill>
                        <a:schemeClr val="dk1">
                          <a:hueOff val="0"/>
                          <a:satOff val="0"/>
                          <a:lumOff val="0"/>
                          <a:alphaOff val="0"/>
                        </a:schemeClr>
                      </a:solidFill>
                      <a:latin typeface="Calibri Light" panose="020F0302020204030204" pitchFamily="34" charset="0"/>
                    </a:rPr>
                    <a:t>combinaison</a:t>
                  </a:r>
                  <a:r>
                    <a:rPr lang="en-US" sz="1000" dirty="0">
                      <a:solidFill>
                        <a:schemeClr val="dk1">
                          <a:hueOff val="0"/>
                          <a:satOff val="0"/>
                          <a:lumOff val="0"/>
                          <a:alphaOff val="0"/>
                        </a:schemeClr>
                      </a:solidFill>
                      <a:latin typeface="Calibri Light" panose="020F0302020204030204" pitchFamily="34" charset="0"/>
                    </a:rPr>
                    <a:t> des scores (p-</a:t>
                  </a:r>
                  <a:r>
                    <a:rPr lang="en-US" sz="1000" dirty="0" err="1">
                      <a:solidFill>
                        <a:schemeClr val="dk1">
                          <a:hueOff val="0"/>
                          <a:satOff val="0"/>
                          <a:lumOff val="0"/>
                          <a:alphaOff val="0"/>
                        </a:schemeClr>
                      </a:solidFill>
                      <a:latin typeface="Calibri Light" panose="020F0302020204030204" pitchFamily="34" charset="0"/>
                    </a:rPr>
                    <a:t>valeurs</a:t>
                  </a:r>
                  <a:r>
                    <a:rPr lang="en-US" sz="1000" dirty="0">
                      <a:solidFill>
                        <a:schemeClr val="dk1">
                          <a:hueOff val="0"/>
                          <a:satOff val="0"/>
                          <a:lumOff val="0"/>
                          <a:alphaOff val="0"/>
                        </a:schemeClr>
                      </a:solidFill>
                      <a:latin typeface="Calibri Light" panose="020F0302020204030204" pitchFamily="34" charset="0"/>
                    </a:rPr>
                    <a:t>) avec la procedure de Fisher.</a:t>
                  </a:r>
                  <a:endParaRPr lang="en-GB" sz="1000" dirty="0">
                    <a:solidFill>
                      <a:schemeClr val="dk1">
                        <a:hueOff val="0"/>
                        <a:satOff val="0"/>
                        <a:lumOff val="0"/>
                        <a:alphaOff val="0"/>
                      </a:schemeClr>
                    </a:solidFill>
                    <a:latin typeface="Calibri Light" panose="020F0302020204030204" pitchFamily="34" charset="0"/>
                  </a:endParaRPr>
                </a:p>
              </p:txBody>
            </p:sp>
          </mc:Choice>
          <mc:Fallback xmlns="">
            <p:sp>
              <p:nvSpPr>
                <p:cNvPr id="6" name="ZoneTexte 5"/>
                <p:cNvSpPr txBox="1">
                  <a:spLocks noRot="1" noChangeAspect="1" noMove="1" noResize="1" noEditPoints="1" noAdjustHandles="1" noChangeArrowheads="1" noChangeShapeType="1" noTextEdit="1"/>
                </p:cNvSpPr>
                <p:nvPr/>
              </p:nvSpPr>
              <p:spPr>
                <a:xfrm>
                  <a:off x="2571184" y="5392621"/>
                  <a:ext cx="4590106" cy="1400383"/>
                </a:xfrm>
                <a:prstGeom prst="rect">
                  <a:avLst/>
                </a:prstGeom>
                <a:blipFill rotWithShape="0">
                  <a:blip r:embed="rId13"/>
                  <a:stretch>
                    <a:fillRect b="-1293"/>
                  </a:stretch>
                </a:blipFill>
              </p:spPr>
              <p:txBody>
                <a:bodyPr/>
                <a:lstStyle/>
                <a:p>
                  <a:r>
                    <a:rPr lang="fr-FR">
                      <a:noFill/>
                    </a:rPr>
                    <a:t> </a:t>
                  </a:r>
                </a:p>
              </p:txBody>
            </p:sp>
          </mc:Fallback>
        </mc:AlternateContent>
        <p:sp>
          <p:nvSpPr>
            <p:cNvPr id="7" name="Flèche droite 6"/>
            <p:cNvSpPr/>
            <p:nvPr/>
          </p:nvSpPr>
          <p:spPr>
            <a:xfrm rot="2789356">
              <a:off x="3998509" y="4673871"/>
              <a:ext cx="419100" cy="475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latin typeface="Calibri Light" panose="020F0302020204030204" pitchFamily="34" charset="0"/>
              </a:endParaRPr>
            </a:p>
          </p:txBody>
        </p:sp>
        <p:sp>
          <p:nvSpPr>
            <p:cNvPr id="8" name="Flèche droite 7"/>
            <p:cNvSpPr/>
            <p:nvPr/>
          </p:nvSpPr>
          <p:spPr>
            <a:xfrm rot="7820915">
              <a:off x="5321110" y="4665404"/>
              <a:ext cx="419100" cy="475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latin typeface="Calibri Light" panose="020F0302020204030204" pitchFamily="34" charset="0"/>
              </a:endParaRPr>
            </a:p>
          </p:txBody>
        </p:sp>
        <p:sp>
          <p:nvSpPr>
            <p:cNvPr id="35" name="Rectangle 34"/>
            <p:cNvSpPr/>
            <p:nvPr/>
          </p:nvSpPr>
          <p:spPr>
            <a:xfrm>
              <a:off x="3977164" y="4156518"/>
              <a:ext cx="175688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b="1" dirty="0" smtClean="0">
                  <a:ln w="0"/>
                  <a:effectLst>
                    <a:outerShdw blurRad="38100" dist="25400" dir="5400000" algn="ctr" rotWithShape="0">
                      <a:srgbClr val="6E747A">
                        <a:alpha val="43000"/>
                      </a:srgbClr>
                    </a:outerShdw>
                  </a:effectLst>
                  <a:latin typeface="Calibri Light" panose="020F0302020204030204" pitchFamily="34" charset="0"/>
                </a:rPr>
                <a:t>Combined test</a:t>
              </a:r>
            </a:p>
          </p:txBody>
        </p:sp>
      </p:grpSp>
      <p:grpSp>
        <p:nvGrpSpPr>
          <p:cNvPr id="4" name="Groupe 3"/>
          <p:cNvGrpSpPr/>
          <p:nvPr/>
        </p:nvGrpSpPr>
        <p:grpSpPr>
          <a:xfrm>
            <a:off x="3101410" y="235367"/>
            <a:ext cx="4064906" cy="5423609"/>
            <a:chOff x="170512" y="235367"/>
            <a:chExt cx="4156047" cy="5423609"/>
          </a:xfrm>
        </p:grpSpPr>
        <p:sp>
          <p:nvSpPr>
            <p:cNvPr id="54" name="Forme libre 53"/>
            <p:cNvSpPr/>
            <p:nvPr/>
          </p:nvSpPr>
          <p:spPr>
            <a:xfrm>
              <a:off x="471735" y="5132480"/>
              <a:ext cx="1207548" cy="526496"/>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algn="ctr" defTabSz="400050">
                <a:lnSpc>
                  <a:spcPct val="90000"/>
                </a:lnSpc>
                <a:spcBef>
                  <a:spcPct val="0"/>
                </a:spcBef>
                <a:spcAft>
                  <a:spcPct val="35000"/>
                </a:spcAft>
              </a:pPr>
              <a:r>
                <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Exemple : </a:t>
              </a:r>
            </a:p>
            <a:p>
              <a:pPr algn="ctr" defTabSz="400050">
                <a:lnSpc>
                  <a:spcPct val="90000"/>
                </a:lnSpc>
                <a:spcBef>
                  <a:spcPct val="0"/>
                </a:spcBef>
                <a:spcAft>
                  <a:spcPct val="35000"/>
                </a:spcAft>
              </a:pPr>
              <a:r>
                <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CAST</a:t>
              </a: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CMC, WST</a:t>
              </a:r>
            </a:p>
          </p:txBody>
        </p:sp>
        <p:sp>
          <p:nvSpPr>
            <p:cNvPr id="28" name="Forme libre 27"/>
            <p:cNvSpPr/>
            <p:nvPr/>
          </p:nvSpPr>
          <p:spPr>
            <a:xfrm>
              <a:off x="170512" y="235367"/>
              <a:ext cx="3299868" cy="925067"/>
            </a:xfrm>
            <a:custGeom>
              <a:avLst/>
              <a:gdLst>
                <a:gd name="connsiteX0" fmla="*/ 0 w 3173015"/>
                <a:gd name="connsiteY0" fmla="*/ 89820 h 898201"/>
                <a:gd name="connsiteX1" fmla="*/ 89820 w 3173015"/>
                <a:gd name="connsiteY1" fmla="*/ 0 h 898201"/>
                <a:gd name="connsiteX2" fmla="*/ 3083195 w 3173015"/>
                <a:gd name="connsiteY2" fmla="*/ 0 h 898201"/>
                <a:gd name="connsiteX3" fmla="*/ 3173015 w 3173015"/>
                <a:gd name="connsiteY3" fmla="*/ 89820 h 898201"/>
                <a:gd name="connsiteX4" fmla="*/ 3173015 w 3173015"/>
                <a:gd name="connsiteY4" fmla="*/ 808381 h 898201"/>
                <a:gd name="connsiteX5" fmla="*/ 3083195 w 3173015"/>
                <a:gd name="connsiteY5" fmla="*/ 898201 h 898201"/>
                <a:gd name="connsiteX6" fmla="*/ 89820 w 3173015"/>
                <a:gd name="connsiteY6" fmla="*/ 898201 h 898201"/>
                <a:gd name="connsiteX7" fmla="*/ 0 w 3173015"/>
                <a:gd name="connsiteY7" fmla="*/ 808381 h 898201"/>
                <a:gd name="connsiteX8" fmla="*/ 0 w 3173015"/>
                <a:gd name="connsiteY8" fmla="*/ 89820 h 89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015" h="898201">
                  <a:moveTo>
                    <a:pt x="0" y="89820"/>
                  </a:moveTo>
                  <a:cubicBezTo>
                    <a:pt x="0" y="40214"/>
                    <a:pt x="40214" y="0"/>
                    <a:pt x="89820" y="0"/>
                  </a:cubicBezTo>
                  <a:lnTo>
                    <a:pt x="3083195" y="0"/>
                  </a:lnTo>
                  <a:cubicBezTo>
                    <a:pt x="3132801" y="0"/>
                    <a:pt x="3173015" y="40214"/>
                    <a:pt x="3173015" y="89820"/>
                  </a:cubicBezTo>
                  <a:lnTo>
                    <a:pt x="3173015" y="808381"/>
                  </a:lnTo>
                  <a:cubicBezTo>
                    <a:pt x="3173015" y="857987"/>
                    <a:pt x="3132801" y="898201"/>
                    <a:pt x="3083195" y="898201"/>
                  </a:cubicBezTo>
                  <a:lnTo>
                    <a:pt x="89820" y="898201"/>
                  </a:lnTo>
                  <a:cubicBezTo>
                    <a:pt x="40214" y="898201"/>
                    <a:pt x="0" y="857987"/>
                    <a:pt x="0" y="808381"/>
                  </a:cubicBezTo>
                  <a:lnTo>
                    <a:pt x="0" y="898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647" tIns="61867" rIns="79647" bIns="61867" numCol="1" spcCol="1270" anchor="ctr" anchorCtr="0">
              <a:noAutofit/>
            </a:bodyPr>
            <a:lstStyle/>
            <a:p>
              <a:pPr lvl="0" algn="ctr" defTabSz="1244600">
                <a:lnSpc>
                  <a:spcPct val="90000"/>
                </a:lnSpc>
                <a:spcBef>
                  <a:spcPct val="0"/>
                </a:spcBef>
                <a:spcAft>
                  <a:spcPct val="35000"/>
                </a:spcAft>
              </a:pPr>
              <a:r>
                <a:rPr lang="fr-FR" sz="2800" kern="1200" dirty="0" err="1" smtClean="0">
                  <a:latin typeface="Calibri Light" panose="020F0302020204030204" pitchFamily="34" charset="0"/>
                </a:rPr>
                <a:t>Burden</a:t>
              </a:r>
              <a:r>
                <a:rPr lang="fr-FR" sz="2800" kern="1200" dirty="0" smtClean="0">
                  <a:latin typeface="Calibri Light" panose="020F0302020204030204" pitchFamily="34" charset="0"/>
                </a:rPr>
                <a:t> test</a:t>
              </a:r>
              <a:endParaRPr lang="fr-FR" sz="2800" kern="1200" dirty="0">
                <a:latin typeface="Calibri Light" panose="020F0302020204030204" pitchFamily="34" charset="0"/>
              </a:endParaRPr>
            </a:p>
          </p:txBody>
        </p:sp>
        <p:sp>
          <p:nvSpPr>
            <p:cNvPr id="30" name="Forme libre 29"/>
            <p:cNvSpPr/>
            <p:nvPr/>
          </p:nvSpPr>
          <p:spPr>
            <a:xfrm>
              <a:off x="300516" y="1173541"/>
              <a:ext cx="492819" cy="385729"/>
            </a:xfrm>
            <a:custGeom>
              <a:avLst/>
              <a:gdLst/>
              <a:ahLst/>
              <a:cxnLst/>
              <a:rect l="0" t="0" r="0" b="0"/>
              <a:pathLst>
                <a:path>
                  <a:moveTo>
                    <a:pt x="0" y="0"/>
                  </a:moveTo>
                  <a:lnTo>
                    <a:pt x="0" y="527267"/>
                  </a:lnTo>
                  <a:lnTo>
                    <a:pt x="169020" y="52726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orme libre 31"/>
            <p:cNvSpPr/>
            <p:nvPr/>
          </p:nvSpPr>
          <p:spPr>
            <a:xfrm>
              <a:off x="476295" y="1311856"/>
              <a:ext cx="2794102" cy="715349"/>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lvl="0" algn="ctr" defTabSz="400050">
                <a:lnSpc>
                  <a:spcPct val="90000"/>
                </a:lnSpc>
                <a:spcBef>
                  <a:spcPct val="0"/>
                </a:spcBef>
                <a:spcAft>
                  <a:spcPct val="35000"/>
                </a:spcAft>
              </a:pPr>
              <a:r>
                <a:rPr lang="fr-FR" sz="1000" kern="1200" dirty="0" smtClean="0">
                  <a:latin typeface="Calibri Light" panose="020F0302020204030204" pitchFamily="34" charset="0"/>
                </a:rPr>
                <a:t>Collapse rare variants in a </a:t>
              </a:r>
              <a:r>
                <a:rPr lang="fr-FR" sz="1000" kern="1200" dirty="0" err="1" smtClean="0">
                  <a:latin typeface="Calibri Light" panose="020F0302020204030204" pitchFamily="34" charset="0"/>
                </a:rPr>
                <a:t>genetic</a:t>
              </a:r>
              <a:r>
                <a:rPr lang="fr-FR" sz="1000" kern="1200" dirty="0" smtClean="0">
                  <a:latin typeface="Calibri Light" panose="020F0302020204030204" pitchFamily="34" charset="0"/>
                </a:rPr>
                <a:t> </a:t>
              </a:r>
              <a:r>
                <a:rPr lang="fr-FR" sz="1000" kern="1200" dirty="0" err="1" smtClean="0">
                  <a:latin typeface="Calibri Light" panose="020F0302020204030204" pitchFamily="34" charset="0"/>
                </a:rPr>
                <a:t>region</a:t>
              </a:r>
              <a:r>
                <a:rPr lang="fr-FR" sz="1000" kern="1200" dirty="0" smtClean="0">
                  <a:latin typeface="Calibri Light" panose="020F0302020204030204" pitchFamily="34" charset="0"/>
                </a:rPr>
                <a:t> </a:t>
              </a:r>
              <a:r>
                <a:rPr lang="fr-FR" sz="1000" kern="1200" dirty="0" err="1" smtClean="0">
                  <a:latin typeface="Calibri Light" panose="020F0302020204030204" pitchFamily="34" charset="0"/>
                </a:rPr>
                <a:t>into</a:t>
              </a:r>
              <a:r>
                <a:rPr lang="fr-FR" sz="1000" kern="1200" dirty="0" smtClean="0">
                  <a:latin typeface="Calibri Light" panose="020F0302020204030204" pitchFamily="34" charset="0"/>
                </a:rPr>
                <a:t> a single </a:t>
              </a:r>
              <a:r>
                <a:rPr lang="fr-FR" sz="1000" kern="1200" dirty="0" err="1" smtClean="0">
                  <a:latin typeface="Calibri Light" panose="020F0302020204030204" pitchFamily="34" charset="0"/>
                </a:rPr>
                <a:t>burden</a:t>
              </a:r>
              <a:r>
                <a:rPr lang="fr-FR" sz="1000" kern="1200" dirty="0" smtClean="0">
                  <a:latin typeface="Calibri Light" panose="020F0302020204030204" pitchFamily="34" charset="0"/>
                </a:rPr>
                <a:t> variable</a:t>
              </a:r>
            </a:p>
            <a:p>
              <a:pPr marL="171450" lvl="0" indent="-171450" algn="ctr" defTabSz="400050">
                <a:lnSpc>
                  <a:spcPct val="90000"/>
                </a:lnSpc>
                <a:spcBef>
                  <a:spcPct val="0"/>
                </a:spcBef>
                <a:spcAft>
                  <a:spcPct val="35000"/>
                </a:spcAft>
                <a:buFont typeface="Wingdings" panose="05000000000000000000" pitchFamily="2" charset="2"/>
                <a:buChar char="Ø"/>
              </a:pPr>
              <a:r>
                <a:rPr lang="fr-FR" sz="1000" b="1" dirty="0">
                  <a:latin typeface="Calibri Light" panose="020F0302020204030204" pitchFamily="34" charset="0"/>
                </a:rPr>
                <a:t>Test l’effet cumulatif des variants </a:t>
              </a:r>
              <a:r>
                <a:rPr lang="fr-FR" sz="1000" b="1" dirty="0" smtClean="0">
                  <a:latin typeface="Calibri Light" panose="020F0302020204030204" pitchFamily="34" charset="0"/>
                </a:rPr>
                <a:t>rares regroupés </a:t>
              </a:r>
              <a:r>
                <a:rPr lang="fr-FR" sz="1000" b="1" dirty="0">
                  <a:latin typeface="Calibri Light" panose="020F0302020204030204" pitchFamily="34" charset="0"/>
                </a:rPr>
                <a:t>par région génétique</a:t>
              </a:r>
            </a:p>
          </p:txBody>
        </p:sp>
        <mc:AlternateContent xmlns:mc="http://schemas.openxmlformats.org/markup-compatibility/2006" xmlns:a14="http://schemas.microsoft.com/office/drawing/2010/main">
          <mc:Choice Requires="a14">
            <p:sp>
              <p:nvSpPr>
                <p:cNvPr id="33" name="Forme libre 32"/>
                <p:cNvSpPr/>
                <p:nvPr/>
              </p:nvSpPr>
              <p:spPr>
                <a:xfrm>
                  <a:off x="476293" y="2165520"/>
                  <a:ext cx="2794103" cy="1616318"/>
                </a:xfrm>
                <a:custGeom>
                  <a:avLst/>
                  <a:gdLst>
                    <a:gd name="connsiteX0" fmla="*/ 0 w 2538412"/>
                    <a:gd name="connsiteY0" fmla="*/ 95557 h 955569"/>
                    <a:gd name="connsiteX1" fmla="*/ 95557 w 2538412"/>
                    <a:gd name="connsiteY1" fmla="*/ 0 h 955569"/>
                    <a:gd name="connsiteX2" fmla="*/ 2442855 w 2538412"/>
                    <a:gd name="connsiteY2" fmla="*/ 0 h 955569"/>
                    <a:gd name="connsiteX3" fmla="*/ 2538412 w 2538412"/>
                    <a:gd name="connsiteY3" fmla="*/ 95557 h 955569"/>
                    <a:gd name="connsiteX4" fmla="*/ 2538412 w 2538412"/>
                    <a:gd name="connsiteY4" fmla="*/ 860012 h 955569"/>
                    <a:gd name="connsiteX5" fmla="*/ 2442855 w 2538412"/>
                    <a:gd name="connsiteY5" fmla="*/ 955569 h 955569"/>
                    <a:gd name="connsiteX6" fmla="*/ 95557 w 2538412"/>
                    <a:gd name="connsiteY6" fmla="*/ 955569 h 955569"/>
                    <a:gd name="connsiteX7" fmla="*/ 0 w 2538412"/>
                    <a:gd name="connsiteY7" fmla="*/ 860012 h 955569"/>
                    <a:gd name="connsiteX8" fmla="*/ 0 w 2538412"/>
                    <a:gd name="connsiteY8" fmla="*/ 95557 h 95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955569">
                      <a:moveTo>
                        <a:pt x="0" y="95557"/>
                      </a:moveTo>
                      <a:cubicBezTo>
                        <a:pt x="0" y="42782"/>
                        <a:pt x="42782" y="0"/>
                        <a:pt x="95557" y="0"/>
                      </a:cubicBezTo>
                      <a:lnTo>
                        <a:pt x="2442855" y="0"/>
                      </a:lnTo>
                      <a:cubicBezTo>
                        <a:pt x="2495630" y="0"/>
                        <a:pt x="2538412" y="42782"/>
                        <a:pt x="2538412" y="95557"/>
                      </a:cubicBezTo>
                      <a:lnTo>
                        <a:pt x="2538412" y="860012"/>
                      </a:lnTo>
                      <a:cubicBezTo>
                        <a:pt x="2538412" y="912787"/>
                        <a:pt x="2495630" y="955569"/>
                        <a:pt x="2442855" y="955569"/>
                      </a:cubicBezTo>
                      <a:lnTo>
                        <a:pt x="95557" y="955569"/>
                      </a:lnTo>
                      <a:cubicBezTo>
                        <a:pt x="42782" y="955569"/>
                        <a:pt x="0" y="912787"/>
                        <a:pt x="0" y="860012"/>
                      </a:cubicBezTo>
                      <a:lnTo>
                        <a:pt x="0" y="9555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133" tIns="39418" rIns="45133" bIns="39418" numCol="1" spcCol="1270" anchor="ctr" anchorCtr="0">
                  <a:noAutofit/>
                </a:bodyPr>
                <a:lstStyle/>
                <a:p>
                  <a:pPr marL="260350" lvl="0" indent="-171450" defTabSz="400050">
                    <a:lnSpc>
                      <a:spcPct val="90000"/>
                    </a:lnSpc>
                    <a:spcBef>
                      <a:spcPct val="0"/>
                    </a:spcBef>
                    <a:spcAft>
                      <a:spcPct val="35000"/>
                    </a:spcAft>
                    <a:buFontTx/>
                    <a:buChar char="-"/>
                  </a:pPr>
                  <a:r>
                    <a:rPr lang="en-US" sz="1000" dirty="0" smtClean="0">
                      <a:latin typeface="Calibri Light" panose="020F0302020204030204" pitchFamily="34" charset="0"/>
                    </a:rPr>
                    <a:t>WST </a:t>
                  </a:r>
                  <a:r>
                    <a:rPr lang="en-US" sz="1000" dirty="0">
                      <a:latin typeface="Calibri Light" panose="020F0302020204030204" pitchFamily="34" charset="0"/>
                    </a:rPr>
                    <a:t>: </a:t>
                  </a:r>
                  <a14:m>
                    <m:oMath xmlns:m="http://schemas.openxmlformats.org/officeDocument/2006/math">
                      <m:r>
                        <a:rPr lang="en-US" sz="1000" b="1" i="1">
                          <a:latin typeface="Cambria Math" panose="02040503050406030204" pitchFamily="18" charset="0"/>
                        </a:rPr>
                        <m:t>𝒇</m:t>
                      </m:r>
                      <m:d>
                        <m:dPr>
                          <m:ctrlPr>
                            <a:rPr lang="fr-FR" sz="1000" i="1">
                              <a:latin typeface="Cambria Math" panose="02040503050406030204" pitchFamily="18" charset="0"/>
                            </a:rPr>
                          </m:ctrlPr>
                        </m:dPr>
                        <m:e>
                          <m:sSub>
                            <m:sSubPr>
                              <m:ctrlPr>
                                <a:rPr lang="fr-FR" sz="1000" i="1">
                                  <a:latin typeface="Cambria Math" panose="02040503050406030204" pitchFamily="18" charset="0"/>
                                </a:rPr>
                              </m:ctrlPr>
                            </m:sSubPr>
                            <m:e>
                              <m:r>
                                <a:rPr lang="en-US" sz="1000" b="1" i="1">
                                  <a:latin typeface="Cambria Math" panose="02040503050406030204" pitchFamily="18" charset="0"/>
                                </a:rPr>
                                <m:t>𝑮</m:t>
                              </m:r>
                            </m:e>
                            <m:sub>
                              <m:r>
                                <a:rPr lang="en-US" sz="1000" b="1" i="1">
                                  <a:latin typeface="Cambria Math" panose="02040503050406030204" pitchFamily="18" charset="0"/>
                                </a:rPr>
                                <m:t>𝒊</m:t>
                              </m:r>
                            </m:sub>
                          </m:sSub>
                        </m:e>
                      </m:d>
                      <m:r>
                        <a:rPr lang="en-US" sz="1000">
                          <a:latin typeface="Cambria Math" panose="02040503050406030204" pitchFamily="18" charset="0"/>
                        </a:rPr>
                        <m:t>=</m:t>
                      </m:r>
                      <m:r>
                        <a:rPr lang="en-US" sz="1000" b="1" i="1">
                          <a:latin typeface="Cambria Math" panose="02040503050406030204" pitchFamily="18" charset="0"/>
                        </a:rPr>
                        <m:t>𝜷</m:t>
                      </m:r>
                      <m:nary>
                        <m:naryPr>
                          <m:chr m:val="∑"/>
                          <m:limLoc m:val="subSup"/>
                          <m:supHide m:val="on"/>
                          <m:ctrlPr>
                            <a:rPr lang="fr-FR" sz="1000" i="1">
                              <a:latin typeface="Cambria Math" panose="02040503050406030204" pitchFamily="18" charset="0"/>
                            </a:rPr>
                          </m:ctrlPr>
                        </m:naryPr>
                        <m:sub>
                          <m:r>
                            <a:rPr lang="en-US" sz="1000" b="1" i="1">
                              <a:latin typeface="Cambria Math" panose="02040503050406030204" pitchFamily="18" charset="0"/>
                            </a:rPr>
                            <m:t>𝒋</m:t>
                          </m:r>
                        </m:sub>
                        <m:sup/>
                        <m:e>
                          <m:sSub>
                            <m:sSubPr>
                              <m:ctrlPr>
                                <a:rPr lang="fr-FR" sz="1000" i="1">
                                  <a:latin typeface="Cambria Math" panose="02040503050406030204" pitchFamily="18" charset="0"/>
                                </a:rPr>
                              </m:ctrlPr>
                            </m:sSubPr>
                            <m:e>
                              <m:r>
                                <a:rPr lang="en-US" sz="1000" b="1" i="1">
                                  <a:latin typeface="Cambria Math" panose="02040503050406030204" pitchFamily="18" charset="0"/>
                                </a:rPr>
                                <m:t>𝒘</m:t>
                              </m:r>
                            </m:e>
                            <m:sub>
                              <m:r>
                                <a:rPr lang="en-US" sz="1000" b="1" i="1">
                                  <a:latin typeface="Cambria Math" panose="02040503050406030204" pitchFamily="18" charset="0"/>
                                </a:rPr>
                                <m:t>𝒋</m:t>
                              </m:r>
                            </m:sub>
                          </m:sSub>
                          <m:r>
                            <a:rPr lang="en-US" sz="1000">
                              <a:latin typeface="Cambria Math" panose="02040503050406030204" pitchFamily="18" charset="0"/>
                            </a:rPr>
                            <m:t> </m:t>
                          </m:r>
                          <m:sSub>
                            <m:sSubPr>
                              <m:ctrlPr>
                                <a:rPr lang="fr-FR" sz="1000" i="1">
                                  <a:latin typeface="Cambria Math" panose="02040503050406030204" pitchFamily="18" charset="0"/>
                                </a:rPr>
                              </m:ctrlPr>
                            </m:sSubPr>
                            <m:e>
                              <m:r>
                                <a:rPr lang="en-US" sz="1000" b="1" i="1">
                                  <a:latin typeface="Cambria Math" panose="02040503050406030204" pitchFamily="18" charset="0"/>
                                </a:rPr>
                                <m:t>𝑮</m:t>
                              </m:r>
                            </m:e>
                            <m:sub>
                              <m:r>
                                <a:rPr lang="en-US" sz="1000" b="1" i="1">
                                  <a:latin typeface="Cambria Math" panose="02040503050406030204" pitchFamily="18" charset="0"/>
                                </a:rPr>
                                <m:t>𝒊𝒋</m:t>
                              </m:r>
                            </m:sub>
                          </m:sSub>
                        </m:e>
                      </m:nary>
                    </m:oMath>
                  </a14:m>
                  <a:endParaRPr lang="en-US" sz="1000" dirty="0">
                    <a:latin typeface="Calibri Light" panose="020F0302020204030204" pitchFamily="34" charset="0"/>
                  </a:endParaRPr>
                </a:p>
                <a:p>
                  <a:pPr marL="260350" lvl="0" indent="-171450" defTabSz="400050">
                    <a:lnSpc>
                      <a:spcPct val="90000"/>
                    </a:lnSpc>
                    <a:spcBef>
                      <a:spcPct val="0"/>
                    </a:spcBef>
                    <a:spcAft>
                      <a:spcPct val="35000"/>
                    </a:spcAft>
                    <a:buFontTx/>
                    <a:buChar char="-"/>
                  </a:pPr>
                  <a:r>
                    <a:rPr lang="en-US" sz="1000" dirty="0">
                      <a:latin typeface="Calibri Light" panose="020F0302020204030204" pitchFamily="34" charset="0"/>
                    </a:rPr>
                    <a:t>CAST : </a:t>
                  </a:r>
                  <a14:m>
                    <m:oMath xmlns:m="http://schemas.openxmlformats.org/officeDocument/2006/math">
                      <m:r>
                        <a:rPr lang="en-US" sz="1000" b="1" i="1">
                          <a:latin typeface="Cambria Math" panose="02040503050406030204" pitchFamily="18" charset="0"/>
                        </a:rPr>
                        <m:t>𝒇</m:t>
                      </m:r>
                      <m:d>
                        <m:dPr>
                          <m:ctrlPr>
                            <a:rPr lang="fr-FR" sz="1000" i="1">
                              <a:latin typeface="Cambria Math" panose="02040503050406030204" pitchFamily="18" charset="0"/>
                            </a:rPr>
                          </m:ctrlPr>
                        </m:dPr>
                        <m:e>
                          <m:sSub>
                            <m:sSubPr>
                              <m:ctrlPr>
                                <a:rPr lang="fr-FR" sz="1000" i="1">
                                  <a:latin typeface="Cambria Math" panose="02040503050406030204" pitchFamily="18" charset="0"/>
                                </a:rPr>
                              </m:ctrlPr>
                            </m:sSubPr>
                            <m:e>
                              <m:r>
                                <a:rPr lang="en-US" sz="1000" b="1" i="1">
                                  <a:latin typeface="Cambria Math" panose="02040503050406030204" pitchFamily="18" charset="0"/>
                                </a:rPr>
                                <m:t>𝑮</m:t>
                              </m:r>
                            </m:e>
                            <m:sub>
                              <m:r>
                                <a:rPr lang="en-US" sz="1000" b="1" i="1">
                                  <a:latin typeface="Cambria Math" panose="02040503050406030204" pitchFamily="18" charset="0"/>
                                </a:rPr>
                                <m:t>𝒊</m:t>
                              </m:r>
                            </m:sub>
                          </m:sSub>
                        </m:e>
                      </m:d>
                      <m:r>
                        <a:rPr lang="en-US" sz="1000">
                          <a:latin typeface="Cambria Math" panose="02040503050406030204" pitchFamily="18" charset="0"/>
                        </a:rPr>
                        <m:t>=</m:t>
                      </m:r>
                      <m:r>
                        <a:rPr lang="fr-FR" sz="1000" b="1" i="1">
                          <a:latin typeface="Cambria Math" panose="02040503050406030204" pitchFamily="18" charset="0"/>
                        </a:rPr>
                        <m:t>𝑰</m:t>
                      </m:r>
                      <m:r>
                        <a:rPr lang="fr-FR" sz="1000" b="1" i="1">
                          <a:latin typeface="Cambria Math" panose="02040503050406030204" pitchFamily="18" charset="0"/>
                        </a:rPr>
                        <m:t> [</m:t>
                      </m:r>
                      <m:r>
                        <a:rPr lang="fr-FR" sz="1000" i="1">
                          <a:latin typeface="Cambria Math" panose="02040503050406030204" pitchFamily="18" charset="0"/>
                        </a:rPr>
                        <m:t> </m:t>
                      </m:r>
                      <m:nary>
                        <m:naryPr>
                          <m:chr m:val="∑"/>
                          <m:limLoc m:val="subSup"/>
                          <m:supHide m:val="on"/>
                          <m:ctrlPr>
                            <a:rPr lang="fr-FR" sz="1000" i="1">
                              <a:latin typeface="Cambria Math" panose="02040503050406030204" pitchFamily="18" charset="0"/>
                            </a:rPr>
                          </m:ctrlPr>
                        </m:naryPr>
                        <m:sub>
                          <m:r>
                            <a:rPr lang="en-US" sz="1000" b="1" i="1">
                              <a:latin typeface="Cambria Math" panose="02040503050406030204" pitchFamily="18" charset="0"/>
                            </a:rPr>
                            <m:t>𝒋</m:t>
                          </m:r>
                        </m:sub>
                        <m:sup/>
                        <m:e>
                          <m:sSub>
                            <m:sSubPr>
                              <m:ctrlPr>
                                <a:rPr lang="fr-FR" sz="1000" i="1">
                                  <a:latin typeface="Cambria Math" panose="02040503050406030204" pitchFamily="18" charset="0"/>
                                </a:rPr>
                              </m:ctrlPr>
                            </m:sSubPr>
                            <m:e>
                              <m:r>
                                <a:rPr lang="en-US" sz="1000" b="1" i="1">
                                  <a:latin typeface="Cambria Math" panose="02040503050406030204" pitchFamily="18" charset="0"/>
                                </a:rPr>
                                <m:t>𝒘</m:t>
                              </m:r>
                            </m:e>
                            <m:sub>
                              <m:r>
                                <a:rPr lang="en-US" sz="1000" b="1" i="1">
                                  <a:latin typeface="Cambria Math" panose="02040503050406030204" pitchFamily="18" charset="0"/>
                                </a:rPr>
                                <m:t>𝒋</m:t>
                              </m:r>
                            </m:sub>
                          </m:sSub>
                          <m:r>
                            <a:rPr lang="en-US" sz="1000">
                              <a:latin typeface="Cambria Math" panose="02040503050406030204" pitchFamily="18" charset="0"/>
                            </a:rPr>
                            <m:t> </m:t>
                          </m:r>
                          <m:sSub>
                            <m:sSubPr>
                              <m:ctrlPr>
                                <a:rPr lang="fr-FR" sz="1000" i="1">
                                  <a:latin typeface="Cambria Math" panose="02040503050406030204" pitchFamily="18" charset="0"/>
                                </a:rPr>
                              </m:ctrlPr>
                            </m:sSubPr>
                            <m:e>
                              <m:r>
                                <a:rPr lang="en-US" sz="1000" b="1" i="1">
                                  <a:latin typeface="Cambria Math" panose="02040503050406030204" pitchFamily="18" charset="0"/>
                                </a:rPr>
                                <m:t>𝑮</m:t>
                              </m:r>
                            </m:e>
                            <m:sub>
                              <m:r>
                                <a:rPr lang="en-US" sz="1000" b="1" i="1">
                                  <a:latin typeface="Cambria Math" panose="02040503050406030204" pitchFamily="18" charset="0"/>
                                </a:rPr>
                                <m:t>𝒊𝒋</m:t>
                              </m:r>
                              <m:r>
                                <a:rPr lang="fr-FR" sz="1000" b="1" i="1">
                                  <a:latin typeface="Cambria Math" panose="02040503050406030204" pitchFamily="18" charset="0"/>
                                </a:rPr>
                                <m:t> </m:t>
                              </m:r>
                            </m:sub>
                          </m:sSub>
                          <m:r>
                            <a:rPr lang="fr-FR" sz="1000" b="1" i="1">
                              <a:latin typeface="Cambria Math" panose="02040503050406030204" pitchFamily="18" charset="0"/>
                            </a:rPr>
                            <m:t> ]</m:t>
                          </m:r>
                        </m:e>
                      </m:nary>
                    </m:oMath>
                  </a14:m>
                  <a:endParaRPr lang="en-US" sz="1000" dirty="0" smtClean="0">
                    <a:latin typeface="Calibri Light" panose="020F0302020204030204" pitchFamily="34" charset="0"/>
                  </a:endParaRPr>
                </a:p>
                <a:p>
                  <a:pPr marL="260350" lvl="0" indent="-171450" defTabSz="400050">
                    <a:lnSpc>
                      <a:spcPct val="90000"/>
                    </a:lnSpc>
                    <a:spcBef>
                      <a:spcPct val="0"/>
                    </a:spcBef>
                    <a:spcAft>
                      <a:spcPct val="35000"/>
                    </a:spcAft>
                    <a:buFontTx/>
                    <a:buChar char="-"/>
                  </a:pPr>
                  <a:endParaRPr lang="en-US" sz="1000" dirty="0" smtClean="0">
                    <a:latin typeface="Calibri Light" panose="020F0302020204030204" pitchFamily="34" charset="0"/>
                  </a:endParaRPr>
                </a:p>
                <a:p>
                  <a:pPr marL="88900" lvl="0" defTabSz="400050">
                    <a:lnSpc>
                      <a:spcPct val="90000"/>
                    </a:lnSpc>
                    <a:spcBef>
                      <a:spcPct val="0"/>
                    </a:spcBef>
                    <a:spcAft>
                      <a:spcPct val="35000"/>
                    </a:spcAft>
                  </a:pPr>
                  <a:r>
                    <a:rPr lang="en-US" sz="1000" dirty="0">
                      <a:latin typeface="Calibri Light" panose="020F0302020204030204" pitchFamily="34" charset="0"/>
                    </a:rPr>
                    <a:t>β : </a:t>
                  </a:r>
                  <a:r>
                    <a:rPr lang="en-US" sz="1000" dirty="0" err="1">
                      <a:latin typeface="Calibri Light" panose="020F0302020204030204" pitchFamily="34" charset="0"/>
                    </a:rPr>
                    <a:t>l’effet</a:t>
                  </a:r>
                  <a:r>
                    <a:rPr lang="en-US" sz="1000" dirty="0">
                      <a:latin typeface="Calibri Light" panose="020F0302020204030204" pitchFamily="34" charset="0"/>
                    </a:rPr>
                    <a:t>, sur le trait, de la </a:t>
                  </a:r>
                  <a:r>
                    <a:rPr lang="en-US" sz="1000" dirty="0" err="1">
                      <a:latin typeface="Calibri Light" panose="020F0302020204030204" pitchFamily="34" charset="0"/>
                    </a:rPr>
                    <a:t>somme</a:t>
                  </a:r>
                  <a:r>
                    <a:rPr lang="en-US" sz="1000" dirty="0">
                      <a:latin typeface="Calibri Light" panose="020F0302020204030204" pitchFamily="34" charset="0"/>
                    </a:rPr>
                    <a:t> des variants </a:t>
                  </a:r>
                  <a:r>
                    <a:rPr lang="en-US" sz="1000" dirty="0" err="1">
                      <a:latin typeface="Calibri Light" panose="020F0302020204030204" pitchFamily="34" charset="0"/>
                    </a:rPr>
                    <a:t>rares</a:t>
                  </a:r>
                  <a:r>
                    <a:rPr lang="en-US" sz="1000" dirty="0">
                      <a:latin typeface="Calibri Light" panose="020F0302020204030204" pitchFamily="34" charset="0"/>
                    </a:rPr>
                    <a:t>, </a:t>
                  </a:r>
                  <a:r>
                    <a:rPr lang="en-US" sz="1000" dirty="0" err="1">
                      <a:latin typeface="Calibri Light" panose="020F0302020204030204" pitchFamily="34" charset="0"/>
                    </a:rPr>
                    <a:t>chacun</a:t>
                  </a:r>
                  <a:r>
                    <a:rPr lang="en-US" sz="1000" dirty="0">
                      <a:latin typeface="Calibri Light" panose="020F0302020204030204" pitchFamily="34" charset="0"/>
                    </a:rPr>
                    <a:t> </a:t>
                  </a:r>
                  <a:r>
                    <a:rPr lang="en-US" sz="1000" dirty="0" err="1">
                      <a:latin typeface="Calibri Light" panose="020F0302020204030204" pitchFamily="34" charset="0"/>
                    </a:rPr>
                    <a:t>pouvant</a:t>
                  </a:r>
                  <a:r>
                    <a:rPr lang="en-US" sz="1000" dirty="0">
                      <a:latin typeface="Calibri Light" panose="020F0302020204030204" pitchFamily="34" charset="0"/>
                    </a:rPr>
                    <a:t> </a:t>
                  </a:r>
                  <a:r>
                    <a:rPr lang="en-US" sz="1000" dirty="0" err="1">
                      <a:latin typeface="Calibri Light" panose="020F0302020204030204" pitchFamily="34" charset="0"/>
                    </a:rPr>
                    <a:t>être</a:t>
                  </a:r>
                  <a:r>
                    <a:rPr lang="en-US" sz="1000" dirty="0">
                      <a:latin typeface="Calibri Light" panose="020F0302020204030204" pitchFamily="34" charset="0"/>
                    </a:rPr>
                    <a:t> </a:t>
                  </a:r>
                  <a:r>
                    <a:rPr lang="en-US" sz="1000" dirty="0" err="1">
                      <a:latin typeface="Calibri Light" panose="020F0302020204030204" pitchFamily="34" charset="0"/>
                    </a:rPr>
                    <a:t>pondéré</a:t>
                  </a:r>
                  <a:r>
                    <a:rPr lang="en-US" sz="1000" dirty="0">
                      <a:latin typeface="Calibri Light" panose="020F0302020204030204" pitchFamily="34" charset="0"/>
                    </a:rPr>
                    <a:t> par un </a:t>
                  </a:r>
                  <a:r>
                    <a:rPr lang="en-US" sz="1000" dirty="0" err="1" smtClean="0">
                      <a:latin typeface="Calibri Light" panose="020F0302020204030204" pitchFamily="34" charset="0"/>
                    </a:rPr>
                    <a:t>poids</a:t>
                  </a:r>
                  <a:endParaRPr lang="en-US" sz="1000" dirty="0">
                    <a:latin typeface="Calibri Light" panose="020F0302020204030204" pitchFamily="34" charset="0"/>
                  </a:endParaRPr>
                </a:p>
                <a:p>
                  <a:pPr marL="177800" lvl="0" defTabSz="400050">
                    <a:lnSpc>
                      <a:spcPct val="90000"/>
                    </a:lnSpc>
                    <a:spcBef>
                      <a:spcPct val="0"/>
                    </a:spcBef>
                    <a:spcAft>
                      <a:spcPct val="35000"/>
                    </a:spcAft>
                  </a:pPr>
                  <a:r>
                    <a:rPr lang="en-US" sz="1000" i="1" dirty="0" err="1" smtClean="0">
                      <a:latin typeface="Calibri Light" panose="020F0302020204030204" pitchFamily="34" charset="0"/>
                    </a:rPr>
                    <a:t>w</a:t>
                  </a:r>
                  <a:r>
                    <a:rPr lang="en-US" sz="1000" i="1" baseline="-25000" dirty="0" err="1" smtClean="0">
                      <a:latin typeface="Calibri Light" panose="020F0302020204030204" pitchFamily="34" charset="0"/>
                    </a:rPr>
                    <a:t>j</a:t>
                  </a:r>
                  <a:r>
                    <a:rPr lang="en-US" sz="1000" dirty="0" smtClean="0">
                      <a:latin typeface="Calibri Light" panose="020F0302020204030204" pitchFamily="34" charset="0"/>
                    </a:rPr>
                    <a:t> </a:t>
                  </a:r>
                  <a:r>
                    <a:rPr lang="en-US" sz="1000" dirty="0">
                      <a:latin typeface="Calibri Light" panose="020F0302020204030204" pitchFamily="34" charset="0"/>
                    </a:rPr>
                    <a:t>∊ [0,1] : le </a:t>
                  </a:r>
                  <a:r>
                    <a:rPr lang="en-US" sz="1000" dirty="0" err="1">
                      <a:latin typeface="Calibri Light" panose="020F0302020204030204" pitchFamily="34" charset="0"/>
                    </a:rPr>
                    <a:t>poids</a:t>
                  </a:r>
                  <a:r>
                    <a:rPr lang="en-US" sz="1000" dirty="0">
                      <a:latin typeface="Calibri Light" panose="020F0302020204030204" pitchFamily="34" charset="0"/>
                    </a:rPr>
                    <a:t> </a:t>
                  </a:r>
                  <a:r>
                    <a:rPr lang="en-US" sz="1000" dirty="0" err="1">
                      <a:latin typeface="Calibri Light" panose="020F0302020204030204" pitchFamily="34" charset="0"/>
                    </a:rPr>
                    <a:t>donné</a:t>
                  </a:r>
                  <a:r>
                    <a:rPr lang="en-US" sz="1000" dirty="0">
                      <a:latin typeface="Calibri Light" panose="020F0302020204030204" pitchFamily="34" charset="0"/>
                    </a:rPr>
                    <a:t> au </a:t>
                  </a:r>
                  <a:r>
                    <a:rPr lang="en-US" sz="1000" i="1" dirty="0" err="1" smtClean="0">
                      <a:latin typeface="Calibri Light" panose="020F0302020204030204" pitchFamily="34" charset="0"/>
                    </a:rPr>
                    <a:t>j</a:t>
                  </a:r>
                  <a:r>
                    <a:rPr lang="en-US" sz="1000" baseline="30000" dirty="0" err="1" smtClean="0">
                      <a:latin typeface="Calibri Light" panose="020F0302020204030204" pitchFamily="34" charset="0"/>
                    </a:rPr>
                    <a:t>ème</a:t>
                  </a:r>
                  <a:r>
                    <a:rPr lang="en-US" sz="1000" dirty="0" smtClean="0">
                      <a:latin typeface="Calibri Light" panose="020F0302020204030204" pitchFamily="34" charset="0"/>
                    </a:rPr>
                    <a:t> </a:t>
                  </a:r>
                  <a:r>
                    <a:rPr lang="en-US" sz="1000" dirty="0">
                      <a:latin typeface="Calibri Light" panose="020F0302020204030204" pitchFamily="34" charset="0"/>
                    </a:rPr>
                    <a:t>variant rare</a:t>
                  </a:r>
                </a:p>
              </p:txBody>
            </p:sp>
          </mc:Choice>
          <mc:Fallback xmlns="">
            <p:sp>
              <p:nvSpPr>
                <p:cNvPr id="33" name="Forme libre 32"/>
                <p:cNvSpPr>
                  <a:spLocks noRot="1" noChangeAspect="1" noMove="1" noResize="1" noEditPoints="1" noAdjustHandles="1" noChangeArrowheads="1" noChangeShapeType="1" noTextEdit="1"/>
                </p:cNvSpPr>
                <p:nvPr/>
              </p:nvSpPr>
              <p:spPr>
                <a:xfrm>
                  <a:off x="476293" y="2165520"/>
                  <a:ext cx="2794103" cy="1616318"/>
                </a:xfrm>
                <a:custGeom>
                  <a:avLst/>
                  <a:gdLst>
                    <a:gd name="connsiteX0" fmla="*/ 0 w 2538412"/>
                    <a:gd name="connsiteY0" fmla="*/ 95557 h 955569"/>
                    <a:gd name="connsiteX1" fmla="*/ 95557 w 2538412"/>
                    <a:gd name="connsiteY1" fmla="*/ 0 h 955569"/>
                    <a:gd name="connsiteX2" fmla="*/ 2442855 w 2538412"/>
                    <a:gd name="connsiteY2" fmla="*/ 0 h 955569"/>
                    <a:gd name="connsiteX3" fmla="*/ 2538412 w 2538412"/>
                    <a:gd name="connsiteY3" fmla="*/ 95557 h 955569"/>
                    <a:gd name="connsiteX4" fmla="*/ 2538412 w 2538412"/>
                    <a:gd name="connsiteY4" fmla="*/ 860012 h 955569"/>
                    <a:gd name="connsiteX5" fmla="*/ 2442855 w 2538412"/>
                    <a:gd name="connsiteY5" fmla="*/ 955569 h 955569"/>
                    <a:gd name="connsiteX6" fmla="*/ 95557 w 2538412"/>
                    <a:gd name="connsiteY6" fmla="*/ 955569 h 955569"/>
                    <a:gd name="connsiteX7" fmla="*/ 0 w 2538412"/>
                    <a:gd name="connsiteY7" fmla="*/ 860012 h 955569"/>
                    <a:gd name="connsiteX8" fmla="*/ 0 w 2538412"/>
                    <a:gd name="connsiteY8" fmla="*/ 95557 h 95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955569">
                      <a:moveTo>
                        <a:pt x="0" y="95557"/>
                      </a:moveTo>
                      <a:cubicBezTo>
                        <a:pt x="0" y="42782"/>
                        <a:pt x="42782" y="0"/>
                        <a:pt x="95557" y="0"/>
                      </a:cubicBezTo>
                      <a:lnTo>
                        <a:pt x="2442855" y="0"/>
                      </a:lnTo>
                      <a:cubicBezTo>
                        <a:pt x="2495630" y="0"/>
                        <a:pt x="2538412" y="42782"/>
                        <a:pt x="2538412" y="95557"/>
                      </a:cubicBezTo>
                      <a:lnTo>
                        <a:pt x="2538412" y="860012"/>
                      </a:lnTo>
                      <a:cubicBezTo>
                        <a:pt x="2538412" y="912787"/>
                        <a:pt x="2495630" y="955569"/>
                        <a:pt x="2442855" y="955569"/>
                      </a:cubicBezTo>
                      <a:lnTo>
                        <a:pt x="95557" y="955569"/>
                      </a:lnTo>
                      <a:cubicBezTo>
                        <a:pt x="42782" y="955569"/>
                        <a:pt x="0" y="912787"/>
                        <a:pt x="0" y="860012"/>
                      </a:cubicBezTo>
                      <a:lnTo>
                        <a:pt x="0" y="95557"/>
                      </a:lnTo>
                      <a:close/>
                    </a:path>
                  </a:pathLst>
                </a:custGeom>
                <a:blipFill rotWithShape="0">
                  <a:blip r:embed="rId14"/>
                  <a:stretch>
                    <a:fillRect/>
                  </a:stretch>
                </a:blipFill>
              </p:spPr>
              <p:txBody>
                <a:bodyPr/>
                <a:lstStyle/>
                <a:p>
                  <a:r>
                    <a:rPr lang="fr-FR">
                      <a:noFill/>
                    </a:rPr>
                    <a:t> </a:t>
                  </a:r>
                </a:p>
              </p:txBody>
            </p:sp>
          </mc:Fallback>
        </mc:AlternateContent>
        <p:sp>
          <p:nvSpPr>
            <p:cNvPr id="34" name="Forme libre 33"/>
            <p:cNvSpPr/>
            <p:nvPr/>
          </p:nvSpPr>
          <p:spPr>
            <a:xfrm>
              <a:off x="300517" y="1153575"/>
              <a:ext cx="175777" cy="3006050"/>
            </a:xfrm>
            <a:custGeom>
              <a:avLst/>
              <a:gdLst/>
              <a:ahLst/>
              <a:cxnLst/>
              <a:rect l="0" t="0" r="0" b="0"/>
              <a:pathLst>
                <a:path>
                  <a:moveTo>
                    <a:pt x="0" y="0"/>
                  </a:moveTo>
                  <a:lnTo>
                    <a:pt x="0" y="2918746"/>
                  </a:lnTo>
                  <a:lnTo>
                    <a:pt x="169020" y="291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mc:AlternateContent xmlns:mc="http://schemas.openxmlformats.org/markup-compatibility/2006" xmlns:a14="http://schemas.microsoft.com/office/drawing/2010/main">
          <mc:Choice Requires="a14">
            <p:sp>
              <p:nvSpPr>
                <p:cNvPr id="36" name="Forme libre 35"/>
                <p:cNvSpPr/>
                <p:nvPr/>
              </p:nvSpPr>
              <p:spPr>
                <a:xfrm>
                  <a:off x="476293" y="3875643"/>
                  <a:ext cx="2794102" cy="1161711"/>
                </a:xfrm>
                <a:custGeom>
                  <a:avLst/>
                  <a:gdLst>
                    <a:gd name="connsiteX0" fmla="*/ 0 w 2538412"/>
                    <a:gd name="connsiteY0" fmla="*/ 158651 h 1586507"/>
                    <a:gd name="connsiteX1" fmla="*/ 158651 w 2538412"/>
                    <a:gd name="connsiteY1" fmla="*/ 0 h 1586507"/>
                    <a:gd name="connsiteX2" fmla="*/ 2379761 w 2538412"/>
                    <a:gd name="connsiteY2" fmla="*/ 0 h 1586507"/>
                    <a:gd name="connsiteX3" fmla="*/ 2538412 w 2538412"/>
                    <a:gd name="connsiteY3" fmla="*/ 158651 h 1586507"/>
                    <a:gd name="connsiteX4" fmla="*/ 2538412 w 2538412"/>
                    <a:gd name="connsiteY4" fmla="*/ 1427856 h 1586507"/>
                    <a:gd name="connsiteX5" fmla="*/ 2379761 w 2538412"/>
                    <a:gd name="connsiteY5" fmla="*/ 1586507 h 1586507"/>
                    <a:gd name="connsiteX6" fmla="*/ 158651 w 2538412"/>
                    <a:gd name="connsiteY6" fmla="*/ 1586507 h 1586507"/>
                    <a:gd name="connsiteX7" fmla="*/ 0 w 2538412"/>
                    <a:gd name="connsiteY7" fmla="*/ 1427856 h 1586507"/>
                    <a:gd name="connsiteX8" fmla="*/ 0 w 2538412"/>
                    <a:gd name="connsiteY8" fmla="*/ 158651 h 158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1586507">
                      <a:moveTo>
                        <a:pt x="0" y="158651"/>
                      </a:moveTo>
                      <a:cubicBezTo>
                        <a:pt x="0" y="71030"/>
                        <a:pt x="71030" y="0"/>
                        <a:pt x="158651" y="0"/>
                      </a:cubicBezTo>
                      <a:lnTo>
                        <a:pt x="2379761" y="0"/>
                      </a:lnTo>
                      <a:cubicBezTo>
                        <a:pt x="2467382" y="0"/>
                        <a:pt x="2538412" y="71030"/>
                        <a:pt x="2538412" y="158651"/>
                      </a:cubicBezTo>
                      <a:lnTo>
                        <a:pt x="2538412" y="1427856"/>
                      </a:lnTo>
                      <a:cubicBezTo>
                        <a:pt x="2538412" y="1515477"/>
                        <a:pt x="2467382" y="1586507"/>
                        <a:pt x="2379761" y="1586507"/>
                      </a:cubicBezTo>
                      <a:lnTo>
                        <a:pt x="158651" y="1586507"/>
                      </a:lnTo>
                      <a:cubicBezTo>
                        <a:pt x="71030" y="1586507"/>
                        <a:pt x="0" y="1515477"/>
                        <a:pt x="0" y="1427856"/>
                      </a:cubicBezTo>
                      <a:lnTo>
                        <a:pt x="0" y="158651"/>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612" tIns="57897" rIns="63612" bIns="57897" numCol="1" spcCol="1270" anchor="ctr" anchorCtr="0">
                  <a:noAutofit/>
                </a:bodyPr>
                <a:lstStyle/>
                <a:p>
                  <a:pPr marL="88900" lvl="0" defTabSz="400050">
                    <a:lnSpc>
                      <a:spcPct val="90000"/>
                    </a:lnSpc>
                    <a:spcBef>
                      <a:spcPct val="0"/>
                    </a:spcBef>
                    <a:spcAft>
                      <a:spcPct val="35000"/>
                    </a:spcAft>
                  </a:pPr>
                  <a:r>
                    <a:rPr lang="en-US" sz="1000" dirty="0" err="1" smtClean="0">
                      <a:latin typeface="Calibri Light" panose="020F0302020204030204" pitchFamily="34" charset="0"/>
                    </a:rPr>
                    <a:t>Exemple</a:t>
                  </a:r>
                  <a:r>
                    <a:rPr lang="en-US" sz="1000" dirty="0" smtClean="0">
                      <a:latin typeface="Calibri Light" panose="020F0302020204030204" pitchFamily="34" charset="0"/>
                    </a:rPr>
                    <a:t> : Le </a:t>
                  </a:r>
                  <a:r>
                    <a:rPr lang="en-US" sz="1000" dirty="0" err="1" smtClean="0">
                      <a:latin typeface="Calibri Light" panose="020F0302020204030204" pitchFamily="34" charset="0"/>
                    </a:rPr>
                    <a:t>poids</a:t>
                  </a:r>
                  <a:r>
                    <a:rPr lang="en-US" sz="1000" dirty="0" smtClean="0">
                      <a:latin typeface="Calibri Light" panose="020F0302020204030204" pitchFamily="34" charset="0"/>
                    </a:rPr>
                    <a:t> </a:t>
                  </a:r>
                  <a:r>
                    <a:rPr lang="en-US" sz="1000" dirty="0" err="1" smtClean="0">
                      <a:latin typeface="Calibri Light" panose="020F0302020204030204" pitchFamily="34" charset="0"/>
                    </a:rPr>
                    <a:t>w</a:t>
                  </a:r>
                  <a:r>
                    <a:rPr lang="en-US" sz="1000" baseline="-25000" dirty="0" err="1" smtClean="0">
                      <a:latin typeface="Calibri Light" panose="020F0302020204030204" pitchFamily="34" charset="0"/>
                    </a:rPr>
                    <a:t>j</a:t>
                  </a:r>
                  <a:r>
                    <a:rPr lang="en-US" sz="1000" dirty="0" smtClean="0">
                      <a:latin typeface="Calibri Light" panose="020F0302020204030204" pitchFamily="34" charset="0"/>
                    </a:rPr>
                    <a:t> </a:t>
                  </a:r>
                  <a:r>
                    <a:rPr lang="en-US" sz="1000" dirty="0" err="1" smtClean="0">
                      <a:latin typeface="Calibri Light" panose="020F0302020204030204" pitchFamily="34" charset="0"/>
                    </a:rPr>
                    <a:t>peut</a:t>
                  </a:r>
                  <a:r>
                    <a:rPr lang="en-US" sz="1000" dirty="0" smtClean="0">
                      <a:latin typeface="Calibri Light" panose="020F0302020204030204" pitchFamily="34" charset="0"/>
                    </a:rPr>
                    <a:t> donner plus </a:t>
                  </a:r>
                  <a:r>
                    <a:rPr lang="en-US" sz="1000" dirty="0" err="1" smtClean="0">
                      <a:latin typeface="Calibri Light" panose="020F0302020204030204" pitchFamily="34" charset="0"/>
                    </a:rPr>
                    <a:t>ou</a:t>
                  </a:r>
                  <a:r>
                    <a:rPr lang="en-US" sz="1000" dirty="0" smtClean="0">
                      <a:latin typeface="Calibri Light" panose="020F0302020204030204" pitchFamily="34" charset="0"/>
                    </a:rPr>
                    <a:t> </a:t>
                  </a:r>
                  <a:r>
                    <a:rPr lang="en-US" sz="1000" dirty="0" err="1" smtClean="0">
                      <a:latin typeface="Calibri Light" panose="020F0302020204030204" pitchFamily="34" charset="0"/>
                    </a:rPr>
                    <a:t>moins</a:t>
                  </a:r>
                  <a:r>
                    <a:rPr lang="en-US" sz="1000" dirty="0" smtClean="0">
                      <a:latin typeface="Calibri Light" panose="020F0302020204030204" pitchFamily="34" charset="0"/>
                    </a:rPr>
                    <a:t> </a:t>
                  </a:r>
                  <a:r>
                    <a:rPr lang="en-US" sz="1000" dirty="0" err="1" smtClean="0">
                      <a:latin typeface="Calibri Light" panose="020F0302020204030204" pitchFamily="34" charset="0"/>
                    </a:rPr>
                    <a:t>d’importance</a:t>
                  </a:r>
                  <a:r>
                    <a:rPr lang="en-US" sz="1000" dirty="0" smtClean="0">
                      <a:latin typeface="Calibri Light" panose="020F0302020204030204" pitchFamily="34" charset="0"/>
                    </a:rPr>
                    <a:t> </a:t>
                  </a:r>
                  <a:r>
                    <a:rPr lang="en-US" sz="1000" dirty="0" err="1" smtClean="0">
                      <a:latin typeface="Calibri Light" panose="020F0302020204030204" pitchFamily="34" charset="0"/>
                    </a:rPr>
                    <a:t>selon</a:t>
                  </a:r>
                  <a:r>
                    <a:rPr lang="en-US" sz="1000" dirty="0" smtClean="0">
                      <a:latin typeface="Calibri Light" panose="020F0302020204030204" pitchFamily="34" charset="0"/>
                    </a:rPr>
                    <a:t> la </a:t>
                  </a:r>
                  <a:r>
                    <a:rPr lang="en-US" sz="1000" dirty="0" err="1" smtClean="0">
                      <a:latin typeface="Calibri Light" panose="020F0302020204030204" pitchFamily="34" charset="0"/>
                    </a:rPr>
                    <a:t>fréquence</a:t>
                  </a:r>
                  <a:r>
                    <a:rPr lang="en-US" sz="1000" dirty="0" smtClean="0">
                      <a:latin typeface="Calibri Light" panose="020F0302020204030204" pitchFamily="34" charset="0"/>
                    </a:rPr>
                    <a:t> </a:t>
                  </a:r>
                  <a:r>
                    <a:rPr lang="en-US" sz="1000" dirty="0" err="1" smtClean="0">
                      <a:latin typeface="Calibri Light" panose="020F0302020204030204" pitchFamily="34" charset="0"/>
                    </a:rPr>
                    <a:t>allélique</a:t>
                  </a:r>
                  <a:r>
                    <a:rPr lang="en-US" sz="1000" dirty="0" smtClean="0">
                      <a:latin typeface="Calibri Light" panose="020F0302020204030204" pitchFamily="34" charset="0"/>
                    </a:rPr>
                    <a:t>. </a:t>
                  </a:r>
                </a:p>
                <a:p>
                  <a:pPr marL="88900" lvl="0" defTabSz="400050">
                    <a:lnSpc>
                      <a:spcPct val="90000"/>
                    </a:lnSpc>
                    <a:spcBef>
                      <a:spcPct val="0"/>
                    </a:spcBef>
                    <a:spcAft>
                      <a:spcPct val="35000"/>
                    </a:spcAft>
                  </a:pPr>
                  <a:r>
                    <a:rPr lang="en-US" sz="1000" dirty="0" smtClean="0">
                      <a:latin typeface="Calibri Light" panose="020F0302020204030204" pitchFamily="34" charset="0"/>
                    </a:rPr>
                    <a:t>Madsen </a:t>
                  </a:r>
                  <a:r>
                    <a:rPr lang="en-US" sz="1000" dirty="0">
                      <a:latin typeface="Calibri Light" panose="020F0302020204030204" pitchFamily="34" charset="0"/>
                    </a:rPr>
                    <a:t>and Browning’s weighting scheme :</a:t>
                  </a:r>
                </a:p>
                <a:p>
                  <a:pPr marL="88900" lvl="0" defTabSz="400050">
                    <a:lnSpc>
                      <a:spcPct val="90000"/>
                    </a:lnSpc>
                    <a:spcBef>
                      <a:spcPct val="0"/>
                    </a:spcBef>
                    <a:spcAft>
                      <a:spcPct val="35000"/>
                    </a:spcAft>
                  </a:pPr>
                  <a14:m>
                    <m:oMath xmlns:m="http://schemas.openxmlformats.org/officeDocument/2006/math">
                      <m:r>
                        <a:rPr lang="fr-FR" sz="1000">
                          <a:latin typeface="Cambria Math" panose="02040503050406030204" pitchFamily="18" charset="0"/>
                        </a:rPr>
                        <m:t> </m:t>
                      </m:r>
                      <m:sSub>
                        <m:sSubPr>
                          <m:ctrlPr>
                            <a:rPr lang="fr-FR" sz="1000" b="1" i="1">
                              <a:latin typeface="Cambria Math" panose="02040503050406030204" pitchFamily="18" charset="0"/>
                            </a:rPr>
                          </m:ctrlPr>
                        </m:sSubPr>
                        <m:e>
                          <m:r>
                            <a:rPr lang="en-US" sz="1000" b="1" i="1">
                              <a:latin typeface="Cambria Math" panose="02040503050406030204" pitchFamily="18" charset="0"/>
                            </a:rPr>
                            <m:t>𝒘</m:t>
                          </m:r>
                        </m:e>
                        <m:sub>
                          <m:r>
                            <a:rPr lang="en-US" sz="1000" b="1" i="1">
                              <a:latin typeface="Cambria Math" panose="02040503050406030204" pitchFamily="18" charset="0"/>
                            </a:rPr>
                            <m:t>𝒋</m:t>
                          </m:r>
                        </m:sub>
                      </m:sSub>
                      <m:r>
                        <a:rPr lang="en-US" sz="1000" b="1" i="1">
                          <a:latin typeface="Cambria Math" panose="02040503050406030204" pitchFamily="18" charset="0"/>
                        </a:rPr>
                        <m:t>=</m:t>
                      </m:r>
                      <m:f>
                        <m:fPr>
                          <m:ctrlPr>
                            <a:rPr lang="fr-FR" sz="1000" b="1" i="1">
                              <a:latin typeface="Cambria Math" panose="02040503050406030204" pitchFamily="18" charset="0"/>
                            </a:rPr>
                          </m:ctrlPr>
                        </m:fPr>
                        <m:num>
                          <m:r>
                            <a:rPr lang="en-US" sz="1000" b="1" i="1">
                              <a:latin typeface="Cambria Math" panose="02040503050406030204" pitchFamily="18" charset="0"/>
                            </a:rPr>
                            <m:t>𝟏</m:t>
                          </m:r>
                        </m:num>
                        <m:den>
                          <m:rad>
                            <m:radPr>
                              <m:degHide m:val="on"/>
                              <m:ctrlPr>
                                <a:rPr lang="fr-FR" sz="1000" b="1" i="1">
                                  <a:latin typeface="Cambria Math" panose="02040503050406030204" pitchFamily="18" charset="0"/>
                                </a:rPr>
                              </m:ctrlPr>
                            </m:radPr>
                            <m:deg/>
                            <m:e>
                              <m:sSub>
                                <m:sSubPr>
                                  <m:ctrlPr>
                                    <a:rPr lang="fr-FR" sz="1000" b="1" i="1">
                                      <a:latin typeface="Cambria Math" panose="02040503050406030204" pitchFamily="18" charset="0"/>
                                    </a:rPr>
                                  </m:ctrlPr>
                                </m:sSubPr>
                                <m:e>
                                  <m:r>
                                    <a:rPr lang="en-US" sz="1000" b="1" i="1">
                                      <a:latin typeface="Cambria Math" panose="02040503050406030204" pitchFamily="18" charset="0"/>
                                    </a:rPr>
                                    <m:t>𝒒</m:t>
                                  </m:r>
                                </m:e>
                                <m:sub>
                                  <m:r>
                                    <a:rPr lang="en-US" sz="1000" b="1" i="1">
                                      <a:latin typeface="Cambria Math" panose="02040503050406030204" pitchFamily="18" charset="0"/>
                                    </a:rPr>
                                    <m:t>𝒋</m:t>
                                  </m:r>
                                </m:sub>
                              </m:sSub>
                              <m:r>
                                <a:rPr lang="en-US" sz="1000" b="1" i="1">
                                  <a:latin typeface="Cambria Math" panose="02040503050406030204" pitchFamily="18" charset="0"/>
                                </a:rPr>
                                <m:t>(</m:t>
                              </m:r>
                              <m:r>
                                <a:rPr lang="en-US" sz="1000" b="1" i="1">
                                  <a:latin typeface="Cambria Math" panose="02040503050406030204" pitchFamily="18" charset="0"/>
                                </a:rPr>
                                <m:t>𝟏</m:t>
                              </m:r>
                              <m:r>
                                <a:rPr lang="en-US" sz="1000" b="1" i="1">
                                  <a:latin typeface="Cambria Math" panose="02040503050406030204" pitchFamily="18" charset="0"/>
                                </a:rPr>
                                <m:t>−</m:t>
                              </m:r>
                              <m:sSub>
                                <m:sSubPr>
                                  <m:ctrlPr>
                                    <a:rPr lang="fr-FR" sz="1000" b="1" i="1">
                                      <a:latin typeface="Cambria Math" panose="02040503050406030204" pitchFamily="18" charset="0"/>
                                    </a:rPr>
                                  </m:ctrlPr>
                                </m:sSubPr>
                                <m:e>
                                  <m:r>
                                    <a:rPr lang="en-US" sz="1000" b="1" i="1">
                                      <a:latin typeface="Cambria Math" panose="02040503050406030204" pitchFamily="18" charset="0"/>
                                    </a:rPr>
                                    <m:t>𝒒</m:t>
                                  </m:r>
                                </m:e>
                                <m:sub>
                                  <m:r>
                                    <a:rPr lang="en-US" sz="1000" b="1" i="1">
                                      <a:latin typeface="Cambria Math" panose="02040503050406030204" pitchFamily="18" charset="0"/>
                                    </a:rPr>
                                    <m:t>𝒋</m:t>
                                  </m:r>
                                </m:sub>
                              </m:sSub>
                              <m:r>
                                <a:rPr lang="en-US" sz="1000" b="1" i="1">
                                  <a:latin typeface="Cambria Math" panose="02040503050406030204" pitchFamily="18" charset="0"/>
                                </a:rPr>
                                <m:t>)</m:t>
                              </m:r>
                            </m:e>
                          </m:rad>
                        </m:den>
                      </m:f>
                    </m:oMath>
                  </a14:m>
                  <a:r>
                    <a:rPr lang="en-GB" sz="1000" dirty="0">
                      <a:latin typeface="Calibri Light" panose="020F0302020204030204" pitchFamily="34" charset="0"/>
                    </a:rPr>
                    <a:t> </a:t>
                  </a:r>
                  <a:r>
                    <a:rPr lang="en-US" sz="1000" dirty="0">
                      <a:latin typeface="Calibri Light" panose="020F0302020204030204" pitchFamily="34" charset="0"/>
                    </a:rPr>
                    <a:t>avec </a:t>
                  </a:r>
                  <a:r>
                    <a:rPr lang="en-US" sz="1000" i="1" dirty="0" err="1">
                      <a:latin typeface="Calibri Light" panose="020F0302020204030204" pitchFamily="34" charset="0"/>
                    </a:rPr>
                    <a:t>q</a:t>
                  </a:r>
                  <a:r>
                    <a:rPr lang="en-US" sz="1000" i="1" baseline="-25000" dirty="0" err="1">
                      <a:latin typeface="Calibri Light" panose="020F0302020204030204" pitchFamily="34" charset="0"/>
                    </a:rPr>
                    <a:t>j</a:t>
                  </a:r>
                  <a:r>
                    <a:rPr lang="en-US" sz="1000" dirty="0">
                      <a:latin typeface="Calibri Light" panose="020F0302020204030204" pitchFamily="34" charset="0"/>
                    </a:rPr>
                    <a:t> la MAF du </a:t>
                  </a:r>
                  <a:r>
                    <a:rPr lang="en-US" sz="1000" i="1" dirty="0" err="1" smtClean="0">
                      <a:latin typeface="Calibri Light" panose="020F0302020204030204" pitchFamily="34" charset="0"/>
                    </a:rPr>
                    <a:t>j</a:t>
                  </a:r>
                  <a:r>
                    <a:rPr lang="en-US" sz="1000" baseline="30000" dirty="0" err="1" smtClean="0">
                      <a:latin typeface="Calibri Light" panose="020F0302020204030204" pitchFamily="34" charset="0"/>
                    </a:rPr>
                    <a:t>ème</a:t>
                  </a:r>
                  <a:r>
                    <a:rPr lang="en-US" sz="1000" dirty="0" smtClean="0">
                      <a:latin typeface="Calibri Light" panose="020F0302020204030204" pitchFamily="34" charset="0"/>
                    </a:rPr>
                    <a:t> variant</a:t>
                  </a:r>
                </a:p>
              </p:txBody>
            </p:sp>
          </mc:Choice>
          <mc:Fallback xmlns="">
            <p:sp>
              <p:nvSpPr>
                <p:cNvPr id="36" name="Forme libre 35"/>
                <p:cNvSpPr>
                  <a:spLocks noRot="1" noChangeAspect="1" noMove="1" noResize="1" noEditPoints="1" noAdjustHandles="1" noChangeArrowheads="1" noChangeShapeType="1" noTextEdit="1"/>
                </p:cNvSpPr>
                <p:nvPr/>
              </p:nvSpPr>
              <p:spPr>
                <a:xfrm>
                  <a:off x="476293" y="3875643"/>
                  <a:ext cx="2794102" cy="1161711"/>
                </a:xfrm>
                <a:custGeom>
                  <a:avLst/>
                  <a:gdLst>
                    <a:gd name="connsiteX0" fmla="*/ 0 w 2538412"/>
                    <a:gd name="connsiteY0" fmla="*/ 158651 h 1586507"/>
                    <a:gd name="connsiteX1" fmla="*/ 158651 w 2538412"/>
                    <a:gd name="connsiteY1" fmla="*/ 0 h 1586507"/>
                    <a:gd name="connsiteX2" fmla="*/ 2379761 w 2538412"/>
                    <a:gd name="connsiteY2" fmla="*/ 0 h 1586507"/>
                    <a:gd name="connsiteX3" fmla="*/ 2538412 w 2538412"/>
                    <a:gd name="connsiteY3" fmla="*/ 158651 h 1586507"/>
                    <a:gd name="connsiteX4" fmla="*/ 2538412 w 2538412"/>
                    <a:gd name="connsiteY4" fmla="*/ 1427856 h 1586507"/>
                    <a:gd name="connsiteX5" fmla="*/ 2379761 w 2538412"/>
                    <a:gd name="connsiteY5" fmla="*/ 1586507 h 1586507"/>
                    <a:gd name="connsiteX6" fmla="*/ 158651 w 2538412"/>
                    <a:gd name="connsiteY6" fmla="*/ 1586507 h 1586507"/>
                    <a:gd name="connsiteX7" fmla="*/ 0 w 2538412"/>
                    <a:gd name="connsiteY7" fmla="*/ 1427856 h 1586507"/>
                    <a:gd name="connsiteX8" fmla="*/ 0 w 2538412"/>
                    <a:gd name="connsiteY8" fmla="*/ 158651 h 158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1586507">
                      <a:moveTo>
                        <a:pt x="0" y="158651"/>
                      </a:moveTo>
                      <a:cubicBezTo>
                        <a:pt x="0" y="71030"/>
                        <a:pt x="71030" y="0"/>
                        <a:pt x="158651" y="0"/>
                      </a:cubicBezTo>
                      <a:lnTo>
                        <a:pt x="2379761" y="0"/>
                      </a:lnTo>
                      <a:cubicBezTo>
                        <a:pt x="2467382" y="0"/>
                        <a:pt x="2538412" y="71030"/>
                        <a:pt x="2538412" y="158651"/>
                      </a:cubicBezTo>
                      <a:lnTo>
                        <a:pt x="2538412" y="1427856"/>
                      </a:lnTo>
                      <a:cubicBezTo>
                        <a:pt x="2538412" y="1515477"/>
                        <a:pt x="2467382" y="1586507"/>
                        <a:pt x="2379761" y="1586507"/>
                      </a:cubicBezTo>
                      <a:lnTo>
                        <a:pt x="158651" y="1586507"/>
                      </a:lnTo>
                      <a:cubicBezTo>
                        <a:pt x="71030" y="1586507"/>
                        <a:pt x="0" y="1515477"/>
                        <a:pt x="0" y="1427856"/>
                      </a:cubicBezTo>
                      <a:lnTo>
                        <a:pt x="0" y="158651"/>
                      </a:lnTo>
                      <a:close/>
                    </a:path>
                  </a:pathLst>
                </a:custGeom>
                <a:blipFill rotWithShape="0">
                  <a:blip r:embed="rId15"/>
                  <a:stretch>
                    <a:fillRect/>
                  </a:stretch>
                </a:blipFill>
              </p:spPr>
              <p:txBody>
                <a:bodyPr/>
                <a:lstStyle/>
                <a:p>
                  <a:r>
                    <a:rPr lang="fr-FR">
                      <a:noFill/>
                    </a:rPr>
                    <a:t> </a:t>
                  </a:r>
                </a:p>
              </p:txBody>
            </p:sp>
          </mc:Fallback>
        </mc:AlternateContent>
        <p:cxnSp>
          <p:nvCxnSpPr>
            <p:cNvPr id="31" name="Connecteur droit avec flèche 30"/>
            <p:cNvCxnSpPr/>
            <p:nvPr/>
          </p:nvCxnSpPr>
          <p:spPr>
            <a:xfrm flipV="1">
              <a:off x="2935795" y="2067175"/>
              <a:ext cx="1390764" cy="34597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Forme libre 36"/>
            <p:cNvSpPr/>
            <p:nvPr/>
          </p:nvSpPr>
          <p:spPr>
            <a:xfrm>
              <a:off x="300515" y="2242832"/>
              <a:ext cx="492819" cy="385729"/>
            </a:xfrm>
            <a:custGeom>
              <a:avLst/>
              <a:gdLst/>
              <a:ahLst/>
              <a:cxnLst/>
              <a:rect l="0" t="0" r="0" b="0"/>
              <a:pathLst>
                <a:path>
                  <a:moveTo>
                    <a:pt x="0" y="0"/>
                  </a:moveTo>
                  <a:lnTo>
                    <a:pt x="0" y="527267"/>
                  </a:lnTo>
                  <a:lnTo>
                    <a:pt x="169020" y="52726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mc:AlternateContent xmlns:mc="http://schemas.openxmlformats.org/markup-compatibility/2006" xmlns:a14="http://schemas.microsoft.com/office/drawing/2010/main">
        <mc:Choice Requires="a14">
          <p:sp>
            <p:nvSpPr>
              <p:cNvPr id="29" name="ZoneTexte 28"/>
              <p:cNvSpPr txBox="1"/>
              <p:nvPr/>
            </p:nvSpPr>
            <p:spPr>
              <a:xfrm>
                <a:off x="6518421" y="1447844"/>
                <a:ext cx="2193495" cy="170046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Dans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tous</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les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cas</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on aura le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modèle</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suivant</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 </a:t>
                </a:r>
              </a:p>
              <a:p>
                <a:pPr algn="ct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p>
              <a:p>
                <a:pPr algn="ctr"/>
                <a14:m>
                  <m:oMathPara xmlns:m="http://schemas.openxmlformats.org/officeDocument/2006/math">
                    <m:oMathParaPr>
                      <m:jc m:val="centerGroup"/>
                    </m:oMathParaPr>
                    <m:oMath xmlns:m="http://schemas.openxmlformats.org/officeDocument/2006/math">
                      <m:sSub>
                        <m:sSubPr>
                          <m:ctrlPr>
                            <a:rPr lang="fr-FR" sz="105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a:rPr lang="fr-FR" sz="105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𝒀</m:t>
                          </m:r>
                        </m:e>
                        <m:sub>
                          <m:r>
                            <a:rPr lang="fr-FR" sz="105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𝒊</m:t>
                          </m:r>
                        </m:sub>
                      </m:sSub>
                      <m:r>
                        <a:rPr lang="en-US" sz="1050" b="1">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fr-FR" sz="1050" b="1"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𝐚</m:t>
                      </m:r>
                      <m:r>
                        <a:rPr lang="fr-FR" sz="1050" b="1"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fr-FR" sz="1050" b="1"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𝐟</m:t>
                      </m:r>
                      <m:r>
                        <a:rPr lang="fr-FR" sz="1050" b="1"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sSub>
                        <m:sSubPr>
                          <m:ctrlPr>
                            <a:rPr lang="fr-FR" sz="105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a:rPr lang="fr-FR" sz="105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𝑮</m:t>
                          </m:r>
                        </m:e>
                        <m:sub>
                          <m:r>
                            <a:rPr lang="fr-FR" sz="105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𝒊</m:t>
                          </m:r>
                        </m:sub>
                      </m:sSub>
                      <m:r>
                        <a:rPr lang="fr-FR" sz="105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oMath>
                  </m:oMathPara>
                </a14:m>
                <a:endParaRPr lang="en-US" sz="1050" b="1"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a:p>
                <a:pPr lvl="0" algn="just"/>
                <a:endPar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a:p>
                <a:pPr lvl="0" algn="just"/>
                <a:r>
                  <a:rPr lang="en-US" sz="1050" b="1"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f</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est</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la function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appliquée</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au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génotype</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US"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G</a:t>
                </a:r>
                <a:r>
                  <a:rPr lang="en-US" sz="1050" baseline="-250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i</a:t>
                </a:r>
                <a:r>
                  <a:rPr lang="en-US"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du </a:t>
                </a:r>
                <a:r>
                  <a:rPr lang="en-GB" sz="1050" i="1"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i</a:t>
                </a:r>
                <a:r>
                  <a:rPr lang="en-GB" sz="1050" baseline="300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ème</a:t>
                </a:r>
                <a:r>
                  <a:rPr lang="en-GB"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GB"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individu</a:t>
                </a:r>
                <a:r>
                  <a:rPr lang="en-GB"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GB"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typiquement</a:t>
                </a:r>
                <a:r>
                  <a:rPr lang="en-GB"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GB" sz="105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codé</a:t>
                </a:r>
                <a:r>
                  <a:rPr lang="en-GB"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a:t>
                </a:r>
                <a:r>
                  <a:rPr lang="en-GB" sz="1050" i="1"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G</a:t>
                </a:r>
                <a:r>
                  <a:rPr lang="en-GB" sz="1050" i="1" baseline="-250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ij</a:t>
                </a:r>
                <a:r>
                  <a:rPr lang="en-GB"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 {0, 1, or 2} pour le </a:t>
                </a:r>
                <a:r>
                  <a:rPr lang="en-GB" sz="1050" i="1"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j</a:t>
                </a:r>
                <a:r>
                  <a:rPr lang="en-GB" sz="1050" baseline="300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ème</a:t>
                </a:r>
                <a:r>
                  <a:rPr lang="en-GB" sz="105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variant rare</a:t>
                </a:r>
              </a:p>
              <a:p>
                <a:pPr lvl="0" algn="just"/>
                <a:endParaRPr lang="en-GB"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p:txBody>
          </p:sp>
        </mc:Choice>
        <mc:Fallback xmlns="">
          <p:sp>
            <p:nvSpPr>
              <p:cNvPr id="29" name="ZoneTexte 28"/>
              <p:cNvSpPr txBox="1">
                <a:spLocks noRot="1" noChangeAspect="1" noMove="1" noResize="1" noEditPoints="1" noAdjustHandles="1" noChangeArrowheads="1" noChangeShapeType="1" noTextEdit="1"/>
              </p:cNvSpPr>
              <p:nvPr/>
            </p:nvSpPr>
            <p:spPr>
              <a:xfrm>
                <a:off x="6518421" y="1447844"/>
                <a:ext cx="2193495" cy="1700466"/>
              </a:xfrm>
              <a:prstGeom prst="rect">
                <a:avLst/>
              </a:prstGeom>
              <a:blipFill rotWithShape="0">
                <a:blip r:embed="rId1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19919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20686" y="981308"/>
            <a:ext cx="5416619" cy="5876692"/>
          </a:xfrm>
        </p:spPr>
        <p:txBody>
          <a:bodyPr>
            <a:normAutofit fontScale="77500" lnSpcReduction="20000"/>
          </a:bodyPr>
          <a:lstStyle/>
          <a:p>
            <a:pPr marL="0" indent="0">
              <a:lnSpc>
                <a:spcPct val="110000"/>
              </a:lnSpc>
              <a:buNone/>
            </a:pPr>
            <a:r>
              <a:rPr lang="fr-FR" sz="2300" dirty="0">
                <a:solidFill>
                  <a:schemeClr val="accent1">
                    <a:lumMod val="50000"/>
                  </a:schemeClr>
                </a:solidFill>
                <a:latin typeface="+mj-lt"/>
              </a:rPr>
              <a:t>Introduction</a:t>
            </a:r>
          </a:p>
          <a:p>
            <a:pPr lvl="1">
              <a:lnSpc>
                <a:spcPct val="110000"/>
              </a:lnSpc>
            </a:pPr>
            <a:r>
              <a:rPr lang="fr-FR" sz="2300" dirty="0">
                <a:latin typeface="+mj-lt"/>
              </a:rPr>
              <a:t>les séquences génomiques </a:t>
            </a:r>
          </a:p>
          <a:p>
            <a:pPr lvl="1">
              <a:lnSpc>
                <a:spcPct val="110000"/>
              </a:lnSpc>
            </a:pPr>
            <a:r>
              <a:rPr lang="fr-FR" sz="2300" dirty="0">
                <a:latin typeface="+mj-lt"/>
              </a:rPr>
              <a:t>les variants</a:t>
            </a:r>
          </a:p>
          <a:p>
            <a:pPr lvl="1">
              <a:lnSpc>
                <a:spcPct val="110000"/>
              </a:lnSpc>
            </a:pPr>
            <a:r>
              <a:rPr lang="fr-FR" sz="2300" dirty="0">
                <a:latin typeface="+mj-lt"/>
              </a:rPr>
              <a:t>origine des variants</a:t>
            </a:r>
          </a:p>
          <a:p>
            <a:pPr lvl="1">
              <a:lnSpc>
                <a:spcPct val="110000"/>
              </a:lnSpc>
            </a:pPr>
            <a:r>
              <a:rPr lang="fr-FR" sz="2300" dirty="0" smtClean="0">
                <a:latin typeface="+mj-lt"/>
              </a:rPr>
              <a:t>conséquences </a:t>
            </a:r>
            <a:r>
              <a:rPr lang="fr-FR" sz="2300" dirty="0">
                <a:latin typeface="+mj-lt"/>
              </a:rPr>
              <a:t>des variants</a:t>
            </a:r>
          </a:p>
          <a:p>
            <a:pPr lvl="1">
              <a:lnSpc>
                <a:spcPct val="110000"/>
              </a:lnSpc>
            </a:pPr>
            <a:r>
              <a:rPr lang="fr-FR" sz="2300" dirty="0" smtClean="0">
                <a:latin typeface="+mj-lt"/>
              </a:rPr>
              <a:t>sources </a:t>
            </a:r>
            <a:r>
              <a:rPr lang="fr-FR" sz="2300" dirty="0">
                <a:latin typeface="+mj-lt"/>
              </a:rPr>
              <a:t>de données</a:t>
            </a:r>
          </a:p>
          <a:p>
            <a:pPr lvl="1">
              <a:lnSpc>
                <a:spcPct val="110000"/>
              </a:lnSpc>
            </a:pPr>
            <a:r>
              <a:rPr lang="fr-FR" sz="2300" dirty="0">
                <a:latin typeface="+mj-lt"/>
              </a:rPr>
              <a:t>données publiques</a:t>
            </a:r>
          </a:p>
          <a:p>
            <a:pPr lvl="1">
              <a:lnSpc>
                <a:spcPct val="110000"/>
              </a:lnSpc>
            </a:pPr>
            <a:r>
              <a:rPr lang="fr-FR" sz="2300" dirty="0">
                <a:latin typeface="+mj-lt"/>
              </a:rPr>
              <a:t>les </a:t>
            </a:r>
            <a:r>
              <a:rPr lang="fr-FR" sz="2300" dirty="0" smtClean="0">
                <a:latin typeface="+mj-lt"/>
              </a:rPr>
              <a:t>études portant sur les variants</a:t>
            </a:r>
            <a:endParaRPr lang="fr-FR" sz="2300" dirty="0">
              <a:latin typeface="+mj-lt"/>
            </a:endParaRPr>
          </a:p>
          <a:p>
            <a:pPr lvl="1">
              <a:lnSpc>
                <a:spcPct val="110000"/>
              </a:lnSpc>
            </a:pPr>
            <a:r>
              <a:rPr lang="fr-FR" sz="2300" dirty="0">
                <a:latin typeface="+mj-lt"/>
              </a:rPr>
              <a:t>problématique des variants </a:t>
            </a:r>
            <a:r>
              <a:rPr lang="fr-FR" sz="2300" dirty="0" smtClean="0">
                <a:latin typeface="+mj-lt"/>
              </a:rPr>
              <a:t>rares</a:t>
            </a:r>
          </a:p>
          <a:p>
            <a:pPr marL="0" indent="0">
              <a:lnSpc>
                <a:spcPct val="110000"/>
              </a:lnSpc>
              <a:buNone/>
            </a:pPr>
            <a:r>
              <a:rPr lang="fr-FR" sz="2300" dirty="0">
                <a:solidFill>
                  <a:schemeClr val="accent1">
                    <a:lumMod val="50000"/>
                  </a:schemeClr>
                </a:solidFill>
                <a:latin typeface="+mj-lt"/>
              </a:rPr>
              <a:t>QC pour « </a:t>
            </a:r>
            <a:r>
              <a:rPr lang="fr-FR" sz="2300" dirty="0" err="1">
                <a:solidFill>
                  <a:schemeClr val="accent1">
                    <a:lumMod val="50000"/>
                  </a:schemeClr>
                </a:solidFill>
                <a:latin typeface="+mj-lt"/>
              </a:rPr>
              <a:t>Quality</a:t>
            </a:r>
            <a:r>
              <a:rPr lang="fr-FR" sz="2300" dirty="0">
                <a:solidFill>
                  <a:schemeClr val="accent1">
                    <a:lumMod val="50000"/>
                  </a:schemeClr>
                </a:solidFill>
                <a:latin typeface="+mj-lt"/>
              </a:rPr>
              <a:t> </a:t>
            </a:r>
            <a:r>
              <a:rPr lang="fr-FR" sz="2300" dirty="0" err="1">
                <a:solidFill>
                  <a:schemeClr val="accent1">
                    <a:lumMod val="50000"/>
                  </a:schemeClr>
                </a:solidFill>
                <a:latin typeface="+mj-lt"/>
              </a:rPr>
              <a:t>controls</a:t>
            </a:r>
            <a:r>
              <a:rPr lang="fr-FR" sz="2300" dirty="0">
                <a:solidFill>
                  <a:schemeClr val="accent1">
                    <a:lumMod val="50000"/>
                  </a:schemeClr>
                </a:solidFill>
                <a:latin typeface="+mj-lt"/>
              </a:rPr>
              <a:t> »</a:t>
            </a:r>
          </a:p>
          <a:p>
            <a:pPr lvl="1">
              <a:lnSpc>
                <a:spcPct val="110000"/>
              </a:lnSpc>
            </a:pPr>
            <a:r>
              <a:rPr lang="fr-FR" sz="2300" dirty="0">
                <a:latin typeface="+mj-lt"/>
              </a:rPr>
              <a:t>QC des individus</a:t>
            </a:r>
          </a:p>
          <a:p>
            <a:pPr lvl="1">
              <a:lnSpc>
                <a:spcPct val="110000"/>
              </a:lnSpc>
            </a:pPr>
            <a:r>
              <a:rPr lang="fr-FR" sz="2300" dirty="0">
                <a:latin typeface="+mj-lt"/>
              </a:rPr>
              <a:t>QC des </a:t>
            </a:r>
            <a:r>
              <a:rPr lang="fr-FR" sz="2300" dirty="0" smtClean="0">
                <a:latin typeface="+mj-lt"/>
              </a:rPr>
              <a:t>variants</a:t>
            </a:r>
          </a:p>
          <a:p>
            <a:pPr marL="0" indent="0">
              <a:lnSpc>
                <a:spcPct val="110000"/>
              </a:lnSpc>
              <a:buNone/>
            </a:pPr>
            <a:r>
              <a:rPr lang="fr-FR" sz="2300" dirty="0">
                <a:solidFill>
                  <a:schemeClr val="accent1">
                    <a:lumMod val="50000"/>
                  </a:schemeClr>
                </a:solidFill>
                <a:latin typeface="+mj-lt"/>
              </a:rPr>
              <a:t>Analyses de données</a:t>
            </a:r>
          </a:p>
          <a:p>
            <a:pPr lvl="1">
              <a:lnSpc>
                <a:spcPct val="110000"/>
              </a:lnSpc>
            </a:pPr>
            <a:r>
              <a:rPr lang="fr-FR" sz="2300" dirty="0">
                <a:latin typeface="+mj-lt"/>
              </a:rPr>
              <a:t>Variants fréquents</a:t>
            </a:r>
          </a:p>
          <a:p>
            <a:pPr lvl="1">
              <a:lnSpc>
                <a:spcPct val="110000"/>
              </a:lnSpc>
            </a:pPr>
            <a:r>
              <a:rPr lang="fr-FR" sz="2300" dirty="0">
                <a:latin typeface="+mj-lt"/>
              </a:rPr>
              <a:t>Variants rares : Tests d’agrégation de variants</a:t>
            </a:r>
          </a:p>
          <a:p>
            <a:pPr lvl="1">
              <a:lnSpc>
                <a:spcPct val="110000"/>
              </a:lnSpc>
            </a:pPr>
            <a:r>
              <a:rPr lang="fr-FR" sz="2300" dirty="0">
                <a:latin typeface="+mj-lt"/>
              </a:rPr>
              <a:t>Avantages &amp; inconvénients</a:t>
            </a:r>
          </a:p>
          <a:p>
            <a:pPr marL="0" indent="0">
              <a:lnSpc>
                <a:spcPct val="110000"/>
              </a:lnSpc>
              <a:buNone/>
            </a:pPr>
            <a:r>
              <a:rPr lang="fr-FR" sz="2300" dirty="0" smtClean="0">
                <a:solidFill>
                  <a:schemeClr val="accent1">
                    <a:lumMod val="50000"/>
                  </a:schemeClr>
                </a:solidFill>
                <a:latin typeface="+mj-lt"/>
              </a:rPr>
              <a:t>Retours </a:t>
            </a:r>
            <a:r>
              <a:rPr lang="fr-FR" sz="2300" dirty="0">
                <a:solidFill>
                  <a:schemeClr val="accent1">
                    <a:lumMod val="50000"/>
                  </a:schemeClr>
                </a:solidFill>
                <a:latin typeface="+mj-lt"/>
              </a:rPr>
              <a:t>d’expérience</a:t>
            </a:r>
          </a:p>
          <a:p>
            <a:pPr lvl="1"/>
            <a:endParaRPr lang="fr-FR" sz="2000" dirty="0">
              <a:latin typeface="+mj-lt"/>
            </a:endParaRPr>
          </a:p>
          <a:p>
            <a:pPr lvl="1"/>
            <a:endParaRPr lang="fr-FR" sz="2000" dirty="0" smtClean="0">
              <a:latin typeface="+mj-lt"/>
            </a:endParaRPr>
          </a:p>
        </p:txBody>
      </p:sp>
      <p:sp>
        <p:nvSpPr>
          <p:cNvPr id="4" name="Titre 1"/>
          <p:cNvSpPr txBox="1">
            <a:spLocks/>
          </p:cNvSpPr>
          <p:nvPr/>
        </p:nvSpPr>
        <p:spPr>
          <a:xfrm>
            <a:off x="838200" y="1197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ln w="0"/>
                <a:solidFill>
                  <a:schemeClr val="accent1"/>
                </a:solidFill>
                <a:effectLst>
                  <a:outerShdw blurRad="38100" dist="25400" dir="5400000" algn="ctr" rotWithShape="0">
                    <a:srgbClr val="6E747A">
                      <a:alpha val="43000"/>
                    </a:srgbClr>
                  </a:outerShdw>
                </a:effectLst>
              </a:rPr>
              <a:t>Plan</a:t>
            </a:r>
          </a:p>
        </p:txBody>
      </p:sp>
    </p:spTree>
    <p:extLst>
      <p:ext uri="{BB962C8B-B14F-4D97-AF65-F5344CB8AC3E}">
        <p14:creationId xmlns:p14="http://schemas.microsoft.com/office/powerpoint/2010/main" val="2645718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rme libre 17"/>
          <p:cNvSpPr/>
          <p:nvPr/>
        </p:nvSpPr>
        <p:spPr>
          <a:xfrm>
            <a:off x="9068001" y="146534"/>
            <a:ext cx="3014407" cy="883621"/>
          </a:xfrm>
          <a:custGeom>
            <a:avLst/>
            <a:gdLst>
              <a:gd name="connsiteX0" fmla="*/ 0 w 3173015"/>
              <a:gd name="connsiteY0" fmla="*/ 88362 h 883621"/>
              <a:gd name="connsiteX1" fmla="*/ 88362 w 3173015"/>
              <a:gd name="connsiteY1" fmla="*/ 0 h 883621"/>
              <a:gd name="connsiteX2" fmla="*/ 3084653 w 3173015"/>
              <a:gd name="connsiteY2" fmla="*/ 0 h 883621"/>
              <a:gd name="connsiteX3" fmla="*/ 3173015 w 3173015"/>
              <a:gd name="connsiteY3" fmla="*/ 88362 h 883621"/>
              <a:gd name="connsiteX4" fmla="*/ 3173015 w 3173015"/>
              <a:gd name="connsiteY4" fmla="*/ 795259 h 883621"/>
              <a:gd name="connsiteX5" fmla="*/ 3084653 w 3173015"/>
              <a:gd name="connsiteY5" fmla="*/ 883621 h 883621"/>
              <a:gd name="connsiteX6" fmla="*/ 88362 w 3173015"/>
              <a:gd name="connsiteY6" fmla="*/ 883621 h 883621"/>
              <a:gd name="connsiteX7" fmla="*/ 0 w 3173015"/>
              <a:gd name="connsiteY7" fmla="*/ 795259 h 883621"/>
              <a:gd name="connsiteX8" fmla="*/ 0 w 3173015"/>
              <a:gd name="connsiteY8" fmla="*/ 88362 h 88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015" h="883621">
                <a:moveTo>
                  <a:pt x="0" y="88362"/>
                </a:moveTo>
                <a:cubicBezTo>
                  <a:pt x="0" y="39561"/>
                  <a:pt x="39561" y="0"/>
                  <a:pt x="88362" y="0"/>
                </a:cubicBezTo>
                <a:lnTo>
                  <a:pt x="3084653" y="0"/>
                </a:lnTo>
                <a:cubicBezTo>
                  <a:pt x="3133454" y="0"/>
                  <a:pt x="3173015" y="39561"/>
                  <a:pt x="3173015" y="88362"/>
                </a:cubicBezTo>
                <a:lnTo>
                  <a:pt x="3173015" y="795259"/>
                </a:lnTo>
                <a:cubicBezTo>
                  <a:pt x="3173015" y="844060"/>
                  <a:pt x="3133454" y="883621"/>
                  <a:pt x="3084653" y="883621"/>
                </a:cubicBezTo>
                <a:lnTo>
                  <a:pt x="88362" y="883621"/>
                </a:lnTo>
                <a:cubicBezTo>
                  <a:pt x="39561" y="883621"/>
                  <a:pt x="0" y="844060"/>
                  <a:pt x="0" y="795259"/>
                </a:cubicBezTo>
                <a:lnTo>
                  <a:pt x="0" y="883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20" tIns="61440" rIns="79220" bIns="61440" numCol="1" spcCol="1270" anchor="ctr" anchorCtr="0">
            <a:noAutofit/>
          </a:bodyPr>
          <a:lstStyle/>
          <a:p>
            <a:pPr lvl="0" algn="ctr" defTabSz="1244600">
              <a:lnSpc>
                <a:spcPct val="90000"/>
              </a:lnSpc>
              <a:spcBef>
                <a:spcPct val="0"/>
              </a:spcBef>
              <a:spcAft>
                <a:spcPct val="35000"/>
              </a:spcAft>
            </a:pPr>
            <a:r>
              <a:rPr lang="fr-FR" sz="2800" kern="1200" dirty="0" smtClean="0">
                <a:latin typeface="Calibri Light" panose="020F0302020204030204" pitchFamily="34" charset="0"/>
              </a:rPr>
              <a:t>Variance-component test</a:t>
            </a:r>
            <a:endParaRPr lang="fr-FR" sz="2800" kern="1200" dirty="0">
              <a:latin typeface="Calibri Light" panose="020F0302020204030204" pitchFamily="34" charset="0"/>
            </a:endParaRPr>
          </a:p>
        </p:txBody>
      </p:sp>
      <p:sp>
        <p:nvSpPr>
          <p:cNvPr id="54" name="Forme libre 53"/>
          <p:cNvSpPr/>
          <p:nvPr/>
        </p:nvSpPr>
        <p:spPr>
          <a:xfrm>
            <a:off x="3468933" y="1122770"/>
            <a:ext cx="2277815" cy="694573"/>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algn="ctr" defTabSz="400050">
              <a:lnSpc>
                <a:spcPct val="90000"/>
              </a:lnSpc>
              <a:spcBef>
                <a:spcPct val="0"/>
              </a:spcBef>
              <a:spcAft>
                <a:spcPct val="35000"/>
              </a:spcAft>
            </a:pP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CAST, CMC, WST</a:t>
            </a:r>
          </a:p>
        </p:txBody>
      </p:sp>
      <p:sp>
        <p:nvSpPr>
          <p:cNvPr id="56" name="Forme libre 55"/>
          <p:cNvSpPr/>
          <p:nvPr/>
        </p:nvSpPr>
        <p:spPr>
          <a:xfrm>
            <a:off x="9436297" y="1114524"/>
            <a:ext cx="2277815" cy="694573"/>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lvl="0" algn="ctr" defTabSz="400050">
              <a:lnSpc>
                <a:spcPct val="90000"/>
              </a:lnSpc>
              <a:spcBef>
                <a:spcPct val="0"/>
              </a:spcBef>
              <a:spcAft>
                <a:spcPct val="35000"/>
              </a:spcAft>
            </a:pPr>
            <a:r>
              <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SKAT, C-alpha</a:t>
            </a:r>
          </a:p>
        </p:txBody>
      </p:sp>
      <p:sp>
        <p:nvSpPr>
          <p:cNvPr id="34" name="Forme libre 33"/>
          <p:cNvSpPr/>
          <p:nvPr/>
        </p:nvSpPr>
        <p:spPr>
          <a:xfrm>
            <a:off x="3468934" y="1940598"/>
            <a:ext cx="2277815" cy="1872052"/>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algn="just" defTabSz="400050">
              <a:lnSpc>
                <a:spcPct val="90000"/>
              </a:lnSpc>
              <a:spcBef>
                <a:spcPct val="0"/>
              </a:spcBef>
              <a:spcAft>
                <a:spcPct val="35000"/>
              </a:spcAft>
            </a:pPr>
            <a:r>
              <a:rPr lang="en-US" sz="1000" dirty="0" smtClean="0"/>
              <a:t>+ les Burden Tests </a:t>
            </a:r>
            <a:r>
              <a:rPr lang="en-US" sz="1000" dirty="0" err="1" smtClean="0"/>
              <a:t>supposent</a:t>
            </a:r>
            <a:r>
              <a:rPr lang="en-US" sz="1000" dirty="0" smtClean="0"/>
              <a:t> </a:t>
            </a:r>
            <a:r>
              <a:rPr lang="en-US" sz="1000" dirty="0" err="1" smtClean="0"/>
              <a:t>implictitement</a:t>
            </a:r>
            <a:r>
              <a:rPr lang="en-US" sz="1000" dirty="0" smtClean="0"/>
              <a:t> que </a:t>
            </a:r>
            <a:r>
              <a:rPr lang="en-US" sz="1000" dirty="0" err="1" smtClean="0"/>
              <a:t>tous</a:t>
            </a:r>
            <a:r>
              <a:rPr lang="en-US" sz="1000" dirty="0" smtClean="0"/>
              <a:t> les variants </a:t>
            </a:r>
            <a:r>
              <a:rPr lang="en-US" sz="1000" dirty="0" err="1" smtClean="0"/>
              <a:t>rares</a:t>
            </a:r>
            <a:r>
              <a:rPr lang="en-US" sz="1000" dirty="0" smtClean="0"/>
              <a:t> de la </a:t>
            </a:r>
            <a:r>
              <a:rPr lang="en-US" sz="1000" dirty="0" err="1" smtClean="0"/>
              <a:t>région</a:t>
            </a:r>
            <a:r>
              <a:rPr lang="en-US" sz="1000" dirty="0" smtClean="0"/>
              <a:t> </a:t>
            </a:r>
            <a:r>
              <a:rPr lang="en-US" sz="1000" dirty="0" err="1" smtClean="0"/>
              <a:t>génétique</a:t>
            </a:r>
            <a:r>
              <a:rPr lang="en-US" sz="1000" dirty="0" smtClean="0"/>
              <a:t> </a:t>
            </a:r>
            <a:r>
              <a:rPr lang="en-US" sz="1000" dirty="0" err="1" smtClean="0"/>
              <a:t>sont</a:t>
            </a:r>
            <a:r>
              <a:rPr lang="en-US" sz="1000" dirty="0" smtClean="0"/>
              <a:t> </a:t>
            </a:r>
            <a:r>
              <a:rPr lang="en-US" sz="1000" dirty="0" err="1" smtClean="0"/>
              <a:t>causaux</a:t>
            </a:r>
            <a:r>
              <a:rPr lang="en-US" sz="1000" dirty="0" smtClean="0"/>
              <a:t> et </a:t>
            </a:r>
            <a:r>
              <a:rPr lang="en-US" sz="1000" dirty="0" err="1" smtClean="0"/>
              <a:t>affectent</a:t>
            </a:r>
            <a:r>
              <a:rPr lang="en-US" sz="1000" dirty="0" smtClean="0"/>
              <a:t> le phenotype </a:t>
            </a:r>
            <a:r>
              <a:rPr lang="en-US" sz="1000" dirty="0" err="1" smtClean="0"/>
              <a:t>dans</a:t>
            </a:r>
            <a:r>
              <a:rPr lang="en-US" sz="1000" dirty="0" smtClean="0"/>
              <a:t> la </a:t>
            </a:r>
            <a:r>
              <a:rPr lang="en-US" sz="1000" dirty="0" err="1" smtClean="0"/>
              <a:t>même</a:t>
            </a:r>
            <a:r>
              <a:rPr lang="en-US" sz="1000" dirty="0" smtClean="0"/>
              <a:t> direction</a:t>
            </a:r>
          </a:p>
          <a:p>
            <a:pPr algn="just" defTabSz="400050">
              <a:lnSpc>
                <a:spcPct val="90000"/>
              </a:lnSpc>
              <a:spcBef>
                <a:spcPct val="0"/>
              </a:spcBef>
              <a:spcAft>
                <a:spcPct val="35000"/>
              </a:spcAft>
            </a:pPr>
            <a:r>
              <a:rPr lang="en-US" sz="1000" dirty="0" smtClean="0"/>
              <a:t> </a:t>
            </a:r>
          </a:p>
          <a:p>
            <a:pPr algn="just" defTabSz="400050">
              <a:lnSpc>
                <a:spcPct val="90000"/>
              </a:lnSpc>
              <a:spcBef>
                <a:spcPct val="0"/>
              </a:spcBef>
              <a:spcAft>
                <a:spcPct val="35000"/>
              </a:spcAft>
            </a:pPr>
            <a:r>
              <a:rPr lang="en-US" sz="1000" dirty="0" smtClean="0"/>
              <a:t>- </a:t>
            </a:r>
            <a:r>
              <a:rPr lang="en-US" sz="1000" dirty="0" err="1" smtClean="0"/>
              <a:t>Souffre</a:t>
            </a:r>
            <a:r>
              <a:rPr lang="en-US" sz="1000" dirty="0" smtClean="0"/>
              <a:t> </a:t>
            </a:r>
            <a:r>
              <a:rPr lang="en-US" sz="1000" dirty="0" err="1" smtClean="0"/>
              <a:t>d’une</a:t>
            </a:r>
            <a:r>
              <a:rPr lang="en-US" sz="1000" dirty="0" smtClean="0"/>
              <a:t> </a:t>
            </a:r>
            <a:r>
              <a:rPr lang="en-US" sz="1000" dirty="0" err="1" smtClean="0"/>
              <a:t>perte</a:t>
            </a:r>
            <a:r>
              <a:rPr lang="en-US" sz="1000" dirty="0" smtClean="0"/>
              <a:t> de puissance </a:t>
            </a:r>
            <a:r>
              <a:rPr lang="en-US" sz="1000" dirty="0" err="1" smtClean="0"/>
              <a:t>substantielle</a:t>
            </a:r>
            <a:r>
              <a:rPr lang="en-US" sz="1000" dirty="0" smtClean="0"/>
              <a:t> </a:t>
            </a:r>
            <a:r>
              <a:rPr lang="en-US" sz="1000" dirty="0" err="1" smtClean="0"/>
              <a:t>quand</a:t>
            </a:r>
            <a:r>
              <a:rPr lang="en-US" sz="1000" dirty="0" smtClean="0"/>
              <a:t> </a:t>
            </a:r>
            <a:r>
              <a:rPr lang="en-US" sz="1000" dirty="0" err="1" smtClean="0"/>
              <a:t>ces</a:t>
            </a:r>
            <a:r>
              <a:rPr lang="en-US" sz="1000" dirty="0" smtClean="0"/>
              <a:t> </a:t>
            </a:r>
            <a:r>
              <a:rPr lang="fr-FR" sz="1000" dirty="0" smtClean="0"/>
              <a:t>hypothèses</a:t>
            </a:r>
            <a:r>
              <a:rPr lang="en-US" sz="1000" dirty="0" smtClean="0"/>
              <a:t> ne </a:t>
            </a:r>
            <a:r>
              <a:rPr lang="en-US" sz="1000" dirty="0" err="1" smtClean="0"/>
              <a:t>sont</a:t>
            </a:r>
            <a:r>
              <a:rPr lang="en-US" sz="1000" dirty="0" smtClean="0"/>
              <a:t> pas </a:t>
            </a:r>
            <a:r>
              <a:rPr lang="en-US" sz="1000" dirty="0" err="1" smtClean="0"/>
              <a:t>respéctées</a:t>
            </a:r>
            <a:r>
              <a:rPr lang="en-US" sz="1000" dirty="0"/>
              <a:t> </a:t>
            </a:r>
            <a:r>
              <a:rPr lang="en-US" sz="1000" dirty="0" err="1" smtClean="0"/>
              <a:t>ou</a:t>
            </a:r>
            <a:r>
              <a:rPr lang="en-US" sz="1000" dirty="0" smtClean="0"/>
              <a:t> </a:t>
            </a:r>
            <a:r>
              <a:rPr lang="en-US" sz="1000" dirty="0" err="1" smtClean="0"/>
              <a:t>qu’une</a:t>
            </a:r>
            <a:r>
              <a:rPr lang="en-US" sz="1000" dirty="0" smtClean="0"/>
              <a:t> petite </a:t>
            </a:r>
            <a:r>
              <a:rPr lang="en-US" sz="1000" dirty="0" err="1" smtClean="0"/>
              <a:t>partie</a:t>
            </a:r>
            <a:r>
              <a:rPr lang="en-US" sz="1000" dirty="0" smtClean="0"/>
              <a:t> </a:t>
            </a:r>
            <a:r>
              <a:rPr lang="en-US" sz="1000" dirty="0" err="1" smtClean="0"/>
              <a:t>seulement</a:t>
            </a:r>
            <a:r>
              <a:rPr lang="en-US" sz="1000" dirty="0" smtClean="0"/>
              <a:t> des variants </a:t>
            </a:r>
            <a:r>
              <a:rPr lang="en-US" sz="1000" dirty="0" err="1" smtClean="0"/>
              <a:t>sélectionnés</a:t>
            </a:r>
            <a:r>
              <a:rPr lang="en-US" sz="1000" dirty="0" smtClean="0"/>
              <a:t> </a:t>
            </a:r>
            <a:r>
              <a:rPr lang="en-US" sz="1000" dirty="0" err="1" smtClean="0"/>
              <a:t>sont</a:t>
            </a:r>
            <a:r>
              <a:rPr lang="en-US" sz="1000" dirty="0" smtClean="0"/>
              <a:t> </a:t>
            </a:r>
            <a:r>
              <a:rPr lang="en-US" sz="1000" dirty="0" err="1" smtClean="0"/>
              <a:t>causaux</a:t>
            </a:r>
            <a:endPar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p:txBody>
      </p:sp>
      <p:sp>
        <p:nvSpPr>
          <p:cNvPr id="35" name="Forme libre 34"/>
          <p:cNvSpPr/>
          <p:nvPr/>
        </p:nvSpPr>
        <p:spPr>
          <a:xfrm>
            <a:off x="9436297" y="1932700"/>
            <a:ext cx="2277815" cy="1879950"/>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lvl="0" algn="just" defTabSz="400050">
              <a:lnSpc>
                <a:spcPct val="90000"/>
              </a:lnSpc>
              <a:spcBef>
                <a:spcPct val="0"/>
              </a:spcBef>
              <a:spcAft>
                <a:spcPct val="35000"/>
              </a:spcAft>
            </a:pPr>
            <a:r>
              <a:rPr lang="en-US" sz="1000" dirty="0" smtClean="0"/>
              <a:t>+ </a:t>
            </a:r>
            <a:r>
              <a:rPr lang="en-US" sz="1000" dirty="0" err="1" smtClean="0"/>
              <a:t>Permet</a:t>
            </a:r>
            <a:r>
              <a:rPr lang="en-US" sz="1000" dirty="0" smtClean="0"/>
              <a:t> </a:t>
            </a:r>
            <a:r>
              <a:rPr lang="en-US" sz="1000" dirty="0" err="1" smtClean="0"/>
              <a:t>l’interaction</a:t>
            </a:r>
            <a:r>
              <a:rPr lang="en-US" sz="1000" dirty="0" smtClean="0"/>
              <a:t> SNV-SNV </a:t>
            </a:r>
          </a:p>
          <a:p>
            <a:pPr lvl="0" algn="just" defTabSz="400050">
              <a:lnSpc>
                <a:spcPct val="90000"/>
              </a:lnSpc>
              <a:spcBef>
                <a:spcPct val="0"/>
              </a:spcBef>
              <a:spcAft>
                <a:spcPct val="35000"/>
              </a:spcAft>
            </a:pPr>
            <a:r>
              <a:rPr lang="en-US" sz="1000" dirty="0" smtClean="0"/>
              <a:t>+ </a:t>
            </a:r>
            <a:r>
              <a:rPr lang="en-US" sz="1000" dirty="0" err="1" smtClean="0"/>
              <a:t>Spécifiquement</a:t>
            </a:r>
            <a:r>
              <a:rPr lang="en-US" sz="1000" dirty="0" smtClean="0"/>
              <a:t> puissant en </a:t>
            </a:r>
            <a:r>
              <a:rPr lang="en-US" sz="1000" dirty="0" err="1" smtClean="0"/>
              <a:t>présence</a:t>
            </a:r>
            <a:r>
              <a:rPr lang="en-US" sz="1000" dirty="0" smtClean="0"/>
              <a:t> à la </a:t>
            </a:r>
            <a:r>
              <a:rPr lang="en-US" sz="1000" dirty="0" err="1" smtClean="0"/>
              <a:t>fois</a:t>
            </a:r>
            <a:r>
              <a:rPr lang="en-US" sz="1000" dirty="0" smtClean="0"/>
              <a:t> de variants </a:t>
            </a:r>
            <a:r>
              <a:rPr lang="en-US" sz="1000" dirty="0" err="1" smtClean="0"/>
              <a:t>protecteurs</a:t>
            </a:r>
            <a:r>
              <a:rPr lang="en-US" sz="1000" dirty="0" smtClean="0"/>
              <a:t> et </a:t>
            </a:r>
            <a:r>
              <a:rPr lang="en-US" sz="1000" dirty="0" err="1" smtClean="0"/>
              <a:t>délétères</a:t>
            </a:r>
            <a:r>
              <a:rPr lang="en-US" sz="1000" dirty="0" smtClean="0"/>
              <a:t> </a:t>
            </a:r>
            <a:r>
              <a:rPr lang="en-US" sz="1000" dirty="0" err="1" smtClean="0"/>
              <a:t>ou</a:t>
            </a:r>
            <a:r>
              <a:rPr lang="en-US" sz="1000" dirty="0" smtClean="0"/>
              <a:t> de beaucoup de variants non-</a:t>
            </a:r>
            <a:r>
              <a:rPr lang="en-US" sz="1000" dirty="0" err="1" smtClean="0"/>
              <a:t>causaux</a:t>
            </a:r>
            <a:endParaRPr lang="en-US" sz="1000" dirty="0" smtClean="0"/>
          </a:p>
          <a:p>
            <a:pPr lvl="0" algn="just" defTabSz="400050">
              <a:lnSpc>
                <a:spcPct val="90000"/>
              </a:lnSpc>
              <a:spcBef>
                <a:spcPct val="0"/>
              </a:spcBef>
              <a:spcAft>
                <a:spcPct val="35000"/>
              </a:spcAft>
            </a:pPr>
            <a:endParaRPr lang="en-US" sz="1000" dirty="0" smtClean="0"/>
          </a:p>
          <a:p>
            <a:pPr algn="just" defTabSz="400050">
              <a:lnSpc>
                <a:spcPct val="90000"/>
              </a:lnSpc>
              <a:spcBef>
                <a:spcPct val="0"/>
              </a:spcBef>
              <a:spcAft>
                <a:spcPct val="35000"/>
              </a:spcAft>
            </a:pPr>
            <a:r>
              <a:rPr lang="en-US" sz="1000" dirty="0" smtClean="0"/>
              <a:t>- </a:t>
            </a:r>
            <a:r>
              <a:rPr lang="en-US" sz="1000" dirty="0" err="1" smtClean="0"/>
              <a:t>Peut</a:t>
            </a:r>
            <a:r>
              <a:rPr lang="en-US" sz="1000" dirty="0" smtClean="0"/>
              <a:t> </a:t>
            </a:r>
            <a:r>
              <a:rPr lang="en-US" sz="1000" dirty="0" err="1" smtClean="0"/>
              <a:t>être</a:t>
            </a:r>
            <a:r>
              <a:rPr lang="en-US" sz="1000" dirty="0" smtClean="0"/>
              <a:t> </a:t>
            </a:r>
            <a:r>
              <a:rPr lang="en-US" sz="1000" dirty="0" err="1" smtClean="0"/>
              <a:t>moins</a:t>
            </a:r>
            <a:r>
              <a:rPr lang="en-US" sz="1000" dirty="0" smtClean="0"/>
              <a:t> puissant que les burden tests </a:t>
            </a:r>
            <a:r>
              <a:rPr lang="en-US" sz="1000" dirty="0" err="1" smtClean="0"/>
              <a:t>si</a:t>
            </a:r>
            <a:r>
              <a:rPr lang="en-US" sz="1000" dirty="0" smtClean="0"/>
              <a:t> </a:t>
            </a:r>
            <a:r>
              <a:rPr lang="en-US" sz="1000" dirty="0" err="1" smtClean="0"/>
              <a:t>une</a:t>
            </a:r>
            <a:r>
              <a:rPr lang="en-US" sz="1000" dirty="0" smtClean="0"/>
              <a:t> large proportion des variants </a:t>
            </a:r>
            <a:r>
              <a:rPr lang="en-US" sz="1000" dirty="0" err="1" smtClean="0"/>
              <a:t>rares</a:t>
            </a:r>
            <a:r>
              <a:rPr lang="en-US" sz="1000" dirty="0" smtClean="0"/>
              <a:t> de la </a:t>
            </a:r>
            <a:r>
              <a:rPr lang="en-US" sz="1000" dirty="0" err="1" smtClean="0"/>
              <a:t>région</a:t>
            </a:r>
            <a:r>
              <a:rPr lang="en-US" sz="1000" dirty="0" smtClean="0"/>
              <a:t> </a:t>
            </a:r>
            <a:r>
              <a:rPr lang="en-US" sz="1000" dirty="0" err="1" smtClean="0"/>
              <a:t>sont</a:t>
            </a:r>
            <a:r>
              <a:rPr lang="en-US" sz="1000" dirty="0" smtClean="0"/>
              <a:t> </a:t>
            </a:r>
            <a:r>
              <a:rPr lang="en-US" sz="1000" dirty="0" err="1" smtClean="0"/>
              <a:t>causaux</a:t>
            </a:r>
            <a:r>
              <a:rPr lang="en-US" sz="1000" dirty="0" smtClean="0"/>
              <a:t> et </a:t>
            </a:r>
            <a:r>
              <a:rPr lang="en-US" sz="1000" dirty="0" err="1" smtClean="0"/>
              <a:t>influencent</a:t>
            </a:r>
            <a:r>
              <a:rPr lang="en-US" sz="1000" dirty="0" smtClean="0"/>
              <a:t> le phenotype </a:t>
            </a:r>
            <a:r>
              <a:rPr lang="en-US" sz="1000" dirty="0" err="1" smtClean="0"/>
              <a:t>dans</a:t>
            </a:r>
            <a:r>
              <a:rPr lang="en-US" sz="1000" dirty="0" smtClean="0"/>
              <a:t> la </a:t>
            </a:r>
            <a:r>
              <a:rPr lang="en-US" sz="1000" dirty="0" err="1" smtClean="0"/>
              <a:t>même</a:t>
            </a:r>
            <a:r>
              <a:rPr lang="en-US" sz="1000" dirty="0" smtClean="0"/>
              <a:t> direction. </a:t>
            </a:r>
            <a:endPar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p:txBody>
      </p:sp>
      <p:sp>
        <p:nvSpPr>
          <p:cNvPr id="46" name="Forme libre 45"/>
          <p:cNvSpPr/>
          <p:nvPr/>
        </p:nvSpPr>
        <p:spPr>
          <a:xfrm>
            <a:off x="6404192" y="2803624"/>
            <a:ext cx="2328304" cy="2720876"/>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lvl="0" algn="just" defTabSz="400050">
              <a:lnSpc>
                <a:spcPct val="90000"/>
              </a:lnSpc>
              <a:spcBef>
                <a:spcPct val="0"/>
              </a:spcBef>
              <a:spcAft>
                <a:spcPct val="35000"/>
              </a:spcAft>
            </a:pPr>
            <a:endParaRPr lang="fr-FR" sz="1000" dirty="0"/>
          </a:p>
          <a:p>
            <a:pPr lvl="0" algn="just" defTabSz="400050">
              <a:lnSpc>
                <a:spcPct val="90000"/>
              </a:lnSpc>
              <a:spcBef>
                <a:spcPct val="0"/>
              </a:spcBef>
              <a:spcAft>
                <a:spcPct val="35000"/>
              </a:spcAft>
            </a:pPr>
            <a:r>
              <a:rPr lang="fr-FR" sz="1000" dirty="0"/>
              <a:t>+ Applicable à des traits binaires ou continues</a:t>
            </a:r>
          </a:p>
          <a:p>
            <a:pPr lvl="0" algn="just" defTabSz="400050">
              <a:lnSpc>
                <a:spcPct val="90000"/>
              </a:lnSpc>
              <a:spcBef>
                <a:spcPct val="0"/>
              </a:spcBef>
              <a:spcAft>
                <a:spcPct val="35000"/>
              </a:spcAft>
            </a:pPr>
            <a:r>
              <a:rPr lang="fr-FR" sz="1000" dirty="0" smtClean="0">
                <a:ln w="0"/>
                <a:solidFill>
                  <a:schemeClr val="tx1"/>
                </a:solidFill>
                <a:effectLst>
                  <a:outerShdw blurRad="38100" dist="25400" dir="5400000" algn="ctr" rotWithShape="0">
                    <a:srgbClr val="6E747A">
                      <a:alpha val="43000"/>
                    </a:srgbClr>
                  </a:outerShdw>
                </a:effectLst>
                <a:latin typeface="Calibri Light" panose="020F0302020204030204" pitchFamily="34" charset="0"/>
              </a:rPr>
              <a:t>+ </a:t>
            </a:r>
            <a:r>
              <a:rPr lang="en-GB" sz="1000" dirty="0" smtClean="0"/>
              <a:t>SKAT-O et </a:t>
            </a:r>
            <a:r>
              <a:rPr lang="en-GB" sz="1000" dirty="0" err="1" smtClean="0"/>
              <a:t>MiST</a:t>
            </a:r>
            <a:r>
              <a:rPr lang="en-GB" sz="1000" dirty="0" smtClean="0"/>
              <a:t> </a:t>
            </a:r>
            <a:r>
              <a:rPr lang="en-GB" sz="1000" dirty="0" err="1" smtClean="0"/>
              <a:t>ont</a:t>
            </a:r>
            <a:r>
              <a:rPr lang="en-GB" sz="1000" dirty="0" smtClean="0"/>
              <a:t> </a:t>
            </a:r>
            <a:r>
              <a:rPr lang="en-GB" sz="1000" dirty="0" err="1" smtClean="0"/>
              <a:t>été</a:t>
            </a:r>
            <a:r>
              <a:rPr lang="en-GB" sz="1000" dirty="0" smtClean="0"/>
              <a:t> </a:t>
            </a:r>
            <a:r>
              <a:rPr lang="en-GB" sz="1000" dirty="0" err="1" smtClean="0"/>
              <a:t>présentés</a:t>
            </a:r>
            <a:r>
              <a:rPr lang="en-GB" sz="1000" dirty="0" smtClean="0"/>
              <a:t> </a:t>
            </a:r>
            <a:r>
              <a:rPr lang="en-GB" sz="1000" dirty="0" err="1" smtClean="0"/>
              <a:t>comme</a:t>
            </a:r>
            <a:r>
              <a:rPr lang="en-GB" sz="1000" dirty="0" smtClean="0"/>
              <a:t> performants pour </a:t>
            </a:r>
            <a:r>
              <a:rPr lang="en-GB" sz="1000" dirty="0" err="1" smtClean="0"/>
              <a:t>différents</a:t>
            </a:r>
            <a:r>
              <a:rPr lang="en-GB" sz="1000" dirty="0" smtClean="0"/>
              <a:t> types de phenotypes, avec </a:t>
            </a:r>
            <a:r>
              <a:rPr lang="en-GB" sz="1000" dirty="0" err="1" smtClean="0"/>
              <a:t>peu</a:t>
            </a:r>
            <a:r>
              <a:rPr lang="en-GB" sz="1000" dirty="0" smtClean="0"/>
              <a:t> de variants </a:t>
            </a:r>
            <a:r>
              <a:rPr lang="en-GB" sz="1000" dirty="0" err="1" smtClean="0"/>
              <a:t>causaux</a:t>
            </a:r>
            <a:r>
              <a:rPr lang="en-GB" sz="1000" dirty="0" smtClean="0"/>
              <a:t> et </a:t>
            </a:r>
            <a:r>
              <a:rPr lang="en-GB" sz="1000" dirty="0" err="1" smtClean="0"/>
              <a:t>pouvant</a:t>
            </a:r>
            <a:r>
              <a:rPr lang="en-GB" sz="1000" dirty="0" smtClean="0"/>
              <a:t> </a:t>
            </a:r>
            <a:r>
              <a:rPr lang="en-GB" sz="1000" dirty="0" err="1" smtClean="0"/>
              <a:t>aller</a:t>
            </a:r>
            <a:r>
              <a:rPr lang="en-GB" sz="1000" dirty="0" smtClean="0"/>
              <a:t> </a:t>
            </a:r>
            <a:r>
              <a:rPr lang="en-GB" sz="1000" dirty="0" err="1" smtClean="0"/>
              <a:t>dans</a:t>
            </a:r>
            <a:r>
              <a:rPr lang="en-GB" sz="1000" dirty="0" smtClean="0"/>
              <a:t> des directions </a:t>
            </a:r>
            <a:r>
              <a:rPr lang="en-GB" sz="1000" dirty="0" err="1" smtClean="0"/>
              <a:t>différentes</a:t>
            </a:r>
            <a:endParaRPr lang="en-GB" sz="1000" dirty="0" smtClean="0"/>
          </a:p>
          <a:p>
            <a:pPr lvl="0" algn="just" defTabSz="400050">
              <a:lnSpc>
                <a:spcPct val="90000"/>
              </a:lnSpc>
              <a:spcBef>
                <a:spcPct val="0"/>
              </a:spcBef>
              <a:spcAft>
                <a:spcPct val="35000"/>
              </a:spcAft>
            </a:pPr>
            <a:endParaRPr lang="en-GB" sz="1000" dirty="0" smtClean="0"/>
          </a:p>
          <a:p>
            <a:pPr lvl="0" indent="9525" algn="just" defTabSz="400050">
              <a:lnSpc>
                <a:spcPct val="90000"/>
              </a:lnSpc>
              <a:spcBef>
                <a:spcPct val="0"/>
              </a:spcBef>
              <a:spcAft>
                <a:spcPct val="35000"/>
              </a:spcAft>
              <a:buFontTx/>
              <a:buChar char="-"/>
            </a:pPr>
            <a:r>
              <a:rPr lang="en-GB" sz="1000" dirty="0" smtClean="0"/>
              <a:t> Suppose que la </a:t>
            </a:r>
            <a:r>
              <a:rPr lang="en-US" sz="1000" dirty="0" smtClean="0"/>
              <a:t>classification des variants </a:t>
            </a:r>
            <a:r>
              <a:rPr lang="en-US" sz="1000" dirty="0" err="1" smtClean="0"/>
              <a:t>est</a:t>
            </a:r>
            <a:r>
              <a:rPr lang="en-US" sz="1000" dirty="0" smtClean="0"/>
              <a:t> </a:t>
            </a:r>
            <a:r>
              <a:rPr lang="en-US" sz="1000" dirty="0" err="1" smtClean="0"/>
              <a:t>bien</a:t>
            </a:r>
            <a:r>
              <a:rPr lang="en-US" sz="1000" dirty="0" smtClean="0"/>
              <a:t> </a:t>
            </a:r>
            <a:r>
              <a:rPr lang="en-US" sz="1000" dirty="0" err="1" smtClean="0"/>
              <a:t>connue</a:t>
            </a:r>
            <a:r>
              <a:rPr lang="en-US" sz="1000" dirty="0" smtClean="0"/>
              <a:t> (</a:t>
            </a:r>
            <a:r>
              <a:rPr lang="en-US" sz="1000" dirty="0" err="1" smtClean="0"/>
              <a:t>matrice</a:t>
            </a:r>
            <a:r>
              <a:rPr lang="en-US" sz="1000" dirty="0" smtClean="0"/>
              <a:t> Z)</a:t>
            </a:r>
          </a:p>
          <a:p>
            <a:pPr lvl="0" algn="just" defTabSz="400050">
              <a:lnSpc>
                <a:spcPct val="90000"/>
              </a:lnSpc>
              <a:spcBef>
                <a:spcPct val="0"/>
              </a:spcBef>
              <a:spcAft>
                <a:spcPct val="35000"/>
              </a:spcAft>
            </a:pPr>
            <a:r>
              <a:rPr lang="en-US" sz="1000" dirty="0" err="1" smtClean="0"/>
              <a:t>Exemple</a:t>
            </a:r>
            <a:r>
              <a:rPr lang="en-US" sz="1000" dirty="0" smtClean="0"/>
              <a:t> : definition des clusters, au sein de la </a:t>
            </a:r>
            <a:r>
              <a:rPr lang="en-US" sz="1000" dirty="0" err="1" smtClean="0"/>
              <a:t>région</a:t>
            </a:r>
            <a:r>
              <a:rPr lang="en-US" sz="1000" dirty="0" smtClean="0"/>
              <a:t> </a:t>
            </a:r>
            <a:r>
              <a:rPr lang="en-US" sz="1000" dirty="0" err="1" smtClean="0"/>
              <a:t>génétique</a:t>
            </a:r>
            <a:r>
              <a:rPr lang="en-US" sz="1000" dirty="0" smtClean="0"/>
              <a:t>, </a:t>
            </a:r>
            <a:r>
              <a:rPr lang="en-US" sz="1000" dirty="0" err="1" smtClean="0"/>
              <a:t>basée</a:t>
            </a:r>
            <a:r>
              <a:rPr lang="en-US" sz="1000" dirty="0" smtClean="0"/>
              <a:t> sur des annotation de </a:t>
            </a:r>
            <a:r>
              <a:rPr lang="en-US" sz="1000" dirty="0" err="1" smtClean="0"/>
              <a:t>conséquences</a:t>
            </a:r>
            <a:r>
              <a:rPr lang="en-US" sz="1000" dirty="0" smtClean="0"/>
              <a:t> de variants </a:t>
            </a:r>
            <a:r>
              <a:rPr lang="en-US" sz="1000" dirty="0" err="1" smtClean="0"/>
              <a:t>ou</a:t>
            </a:r>
            <a:r>
              <a:rPr lang="en-US" sz="1000" dirty="0" smtClean="0"/>
              <a:t> sur des scores de prediction d’un </a:t>
            </a:r>
            <a:r>
              <a:rPr lang="en-US" sz="1000" dirty="0" err="1" smtClean="0"/>
              <a:t>effet</a:t>
            </a:r>
            <a:r>
              <a:rPr lang="en-US" sz="1000" dirty="0" smtClean="0"/>
              <a:t> </a:t>
            </a:r>
            <a:r>
              <a:rPr lang="en-US" sz="1000" dirty="0" err="1" smtClean="0"/>
              <a:t>délétère</a:t>
            </a:r>
            <a:endParaRPr lang="en-US" sz="1000" dirty="0" smtClean="0"/>
          </a:p>
          <a:p>
            <a:pPr lvl="0" algn="just" defTabSz="400050">
              <a:lnSpc>
                <a:spcPct val="90000"/>
              </a:lnSpc>
              <a:spcBef>
                <a:spcPct val="0"/>
              </a:spcBef>
              <a:spcAft>
                <a:spcPct val="35000"/>
              </a:spcAft>
            </a:pPr>
            <a:endParaRPr lang="fr-FR" sz="1000" dirty="0"/>
          </a:p>
        </p:txBody>
      </p:sp>
      <p:sp>
        <p:nvSpPr>
          <p:cNvPr id="2" name="ZoneTexte 1"/>
          <p:cNvSpPr txBox="1"/>
          <p:nvPr/>
        </p:nvSpPr>
        <p:spPr>
          <a:xfrm>
            <a:off x="88055" y="5725526"/>
            <a:ext cx="11994354" cy="1015663"/>
          </a:xfrm>
          <a:prstGeom prst="rect">
            <a:avLst/>
          </a:prstGeom>
          <a:noFill/>
        </p:spPr>
        <p:txBody>
          <a:bodyPr wrap="square" rtlCol="0">
            <a:spAutoFit/>
          </a:bodyPr>
          <a:lstStyle/>
          <a:p>
            <a:pPr algn="ctr"/>
            <a:r>
              <a:rPr lang="fr-FR" sz="4800" b="1" spc="50" dirty="0" smtClean="0">
                <a:ln w="9525" cmpd="sng">
                  <a:solidFill>
                    <a:schemeClr val="accent1"/>
                  </a:solidFill>
                  <a:prstDash val="solid"/>
                </a:ln>
                <a:solidFill>
                  <a:schemeClr val="bg1"/>
                </a:solidFill>
                <a:effectLst>
                  <a:glow rad="38100">
                    <a:schemeClr val="accent1">
                      <a:alpha val="40000"/>
                    </a:schemeClr>
                  </a:glow>
                </a:effectLst>
              </a:rPr>
              <a:t>Avantages</a:t>
            </a:r>
            <a:r>
              <a:rPr lang="fr-FR" sz="6000" b="1" spc="50" dirty="0" smtClean="0">
                <a:ln w="9525" cmpd="sng">
                  <a:solidFill>
                    <a:schemeClr val="accent1"/>
                  </a:solidFill>
                  <a:prstDash val="solid"/>
                </a:ln>
                <a:solidFill>
                  <a:schemeClr val="bg1"/>
                </a:solidFill>
                <a:effectLst>
                  <a:glow rad="38100">
                    <a:schemeClr val="accent1">
                      <a:alpha val="40000"/>
                    </a:schemeClr>
                  </a:glow>
                </a:effectLst>
              </a:rPr>
              <a:t> </a:t>
            </a:r>
            <a:r>
              <a:rPr lang="fr-FR" sz="4800" b="1" spc="50" dirty="0">
                <a:ln w="9525" cmpd="sng">
                  <a:solidFill>
                    <a:schemeClr val="accent1"/>
                  </a:solidFill>
                  <a:prstDash val="solid"/>
                </a:ln>
                <a:solidFill>
                  <a:schemeClr val="bg1"/>
                </a:solidFill>
                <a:effectLst>
                  <a:glow rad="38100">
                    <a:schemeClr val="accent1">
                      <a:alpha val="40000"/>
                    </a:schemeClr>
                  </a:glow>
                </a:effectLst>
              </a:rPr>
              <a:t>&amp; </a:t>
            </a:r>
            <a:r>
              <a:rPr lang="fr-FR" sz="4800" b="1" spc="50" dirty="0" smtClean="0">
                <a:ln w="9525" cmpd="sng">
                  <a:solidFill>
                    <a:schemeClr val="accent1"/>
                  </a:solidFill>
                  <a:prstDash val="solid"/>
                </a:ln>
                <a:solidFill>
                  <a:schemeClr val="bg1"/>
                </a:solidFill>
                <a:effectLst>
                  <a:glow rad="38100">
                    <a:schemeClr val="accent1">
                      <a:alpha val="40000"/>
                    </a:schemeClr>
                  </a:glow>
                </a:effectLst>
              </a:rPr>
              <a:t>inconvénients </a:t>
            </a:r>
            <a:endParaRPr lang="fr-FR" sz="4800"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19" name="Forme libre 18"/>
          <p:cNvSpPr/>
          <p:nvPr/>
        </p:nvSpPr>
        <p:spPr>
          <a:xfrm>
            <a:off x="6094957" y="1009559"/>
            <a:ext cx="2896287" cy="883621"/>
          </a:xfrm>
          <a:custGeom>
            <a:avLst/>
            <a:gdLst>
              <a:gd name="connsiteX0" fmla="*/ 0 w 3173015"/>
              <a:gd name="connsiteY0" fmla="*/ 88362 h 883621"/>
              <a:gd name="connsiteX1" fmla="*/ 88362 w 3173015"/>
              <a:gd name="connsiteY1" fmla="*/ 0 h 883621"/>
              <a:gd name="connsiteX2" fmla="*/ 3084653 w 3173015"/>
              <a:gd name="connsiteY2" fmla="*/ 0 h 883621"/>
              <a:gd name="connsiteX3" fmla="*/ 3173015 w 3173015"/>
              <a:gd name="connsiteY3" fmla="*/ 88362 h 883621"/>
              <a:gd name="connsiteX4" fmla="*/ 3173015 w 3173015"/>
              <a:gd name="connsiteY4" fmla="*/ 795259 h 883621"/>
              <a:gd name="connsiteX5" fmla="*/ 3084653 w 3173015"/>
              <a:gd name="connsiteY5" fmla="*/ 883621 h 883621"/>
              <a:gd name="connsiteX6" fmla="*/ 88362 w 3173015"/>
              <a:gd name="connsiteY6" fmla="*/ 883621 h 883621"/>
              <a:gd name="connsiteX7" fmla="*/ 0 w 3173015"/>
              <a:gd name="connsiteY7" fmla="*/ 795259 h 883621"/>
              <a:gd name="connsiteX8" fmla="*/ 0 w 3173015"/>
              <a:gd name="connsiteY8" fmla="*/ 88362 h 88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015" h="883621">
                <a:moveTo>
                  <a:pt x="0" y="88362"/>
                </a:moveTo>
                <a:cubicBezTo>
                  <a:pt x="0" y="39561"/>
                  <a:pt x="39561" y="0"/>
                  <a:pt x="88362" y="0"/>
                </a:cubicBezTo>
                <a:lnTo>
                  <a:pt x="3084653" y="0"/>
                </a:lnTo>
                <a:cubicBezTo>
                  <a:pt x="3133454" y="0"/>
                  <a:pt x="3173015" y="39561"/>
                  <a:pt x="3173015" y="88362"/>
                </a:cubicBezTo>
                <a:lnTo>
                  <a:pt x="3173015" y="795259"/>
                </a:lnTo>
                <a:cubicBezTo>
                  <a:pt x="3173015" y="844060"/>
                  <a:pt x="3133454" y="883621"/>
                  <a:pt x="3084653" y="883621"/>
                </a:cubicBezTo>
                <a:lnTo>
                  <a:pt x="88362" y="883621"/>
                </a:lnTo>
                <a:cubicBezTo>
                  <a:pt x="39561" y="883621"/>
                  <a:pt x="0" y="844060"/>
                  <a:pt x="0" y="795259"/>
                </a:cubicBezTo>
                <a:lnTo>
                  <a:pt x="0" y="883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20" tIns="61440" rIns="79220" bIns="61440" numCol="1" spcCol="1270" anchor="ctr" anchorCtr="0">
            <a:noAutofit/>
          </a:bodyPr>
          <a:lstStyle/>
          <a:p>
            <a:pPr lvl="0" algn="ctr" defTabSz="1244600">
              <a:lnSpc>
                <a:spcPct val="90000"/>
              </a:lnSpc>
              <a:spcBef>
                <a:spcPct val="0"/>
              </a:spcBef>
              <a:spcAft>
                <a:spcPct val="35000"/>
              </a:spcAft>
            </a:pPr>
            <a:r>
              <a:rPr lang="fr-FR" sz="2800" kern="1200" dirty="0" err="1" smtClean="0">
                <a:latin typeface="Calibri Light" panose="020F0302020204030204" pitchFamily="34" charset="0"/>
              </a:rPr>
              <a:t>Combined</a:t>
            </a:r>
            <a:r>
              <a:rPr lang="fr-FR" sz="2800" kern="1200" dirty="0" smtClean="0">
                <a:latin typeface="Calibri Light" panose="020F0302020204030204" pitchFamily="34" charset="0"/>
              </a:rPr>
              <a:t> test</a:t>
            </a:r>
            <a:endParaRPr lang="fr-FR" sz="2800" kern="1200" dirty="0">
              <a:latin typeface="Calibri Light" panose="020F0302020204030204" pitchFamily="34" charset="0"/>
            </a:endParaRPr>
          </a:p>
        </p:txBody>
      </p:sp>
      <p:sp>
        <p:nvSpPr>
          <p:cNvPr id="20" name="Forme libre 19"/>
          <p:cNvSpPr/>
          <p:nvPr/>
        </p:nvSpPr>
        <p:spPr>
          <a:xfrm>
            <a:off x="6353703" y="1985797"/>
            <a:ext cx="2378793" cy="694573"/>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algn="ctr" defTabSz="400050">
              <a:lnSpc>
                <a:spcPct val="90000"/>
              </a:lnSpc>
              <a:spcBef>
                <a:spcPct val="0"/>
              </a:spcBef>
              <a:spcAft>
                <a:spcPct val="35000"/>
              </a:spcAft>
            </a:pPr>
            <a:r>
              <a:rPr lang="fr-FR" sz="10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MiST</a:t>
            </a:r>
            <a:r>
              <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 SKAT-O, C-alpha </a:t>
            </a:r>
            <a:r>
              <a:rPr lang="fr-FR" sz="10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generalised</a:t>
            </a:r>
            <a:endParaRPr lang="fr-FR" sz="1000" dirty="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p:txBody>
      </p:sp>
      <p:grpSp>
        <p:nvGrpSpPr>
          <p:cNvPr id="3" name="Groupe 2"/>
          <p:cNvGrpSpPr/>
          <p:nvPr/>
        </p:nvGrpSpPr>
        <p:grpSpPr>
          <a:xfrm>
            <a:off x="98563" y="1042593"/>
            <a:ext cx="2804244" cy="4316807"/>
            <a:chOff x="9278166" y="1095138"/>
            <a:chExt cx="2804244" cy="4062489"/>
          </a:xfrm>
        </p:grpSpPr>
        <p:sp>
          <p:nvSpPr>
            <p:cNvPr id="21" name="Forme libre 20"/>
            <p:cNvSpPr/>
            <p:nvPr/>
          </p:nvSpPr>
          <p:spPr>
            <a:xfrm>
              <a:off x="9587401" y="2071376"/>
              <a:ext cx="2277814" cy="694573"/>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lvl="0" algn="ctr" defTabSz="400050">
                <a:lnSpc>
                  <a:spcPct val="90000"/>
                </a:lnSpc>
                <a:spcBef>
                  <a:spcPct val="0"/>
                </a:spcBef>
                <a:spcAft>
                  <a:spcPct val="35000"/>
                </a:spcAft>
              </a:pPr>
              <a:r>
                <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KBAC, </a:t>
              </a:r>
              <a:r>
                <a:rPr lang="fr-FR" sz="1000" dirty="0" err="1"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rPr>
                <a:t>aSum</a:t>
              </a:r>
              <a:endParaRPr lang="fr-FR" sz="1000" dirty="0" smtClean="0">
                <a:ln w="0"/>
                <a:solidFill>
                  <a:schemeClr val="accent1"/>
                </a:solidFill>
                <a:effectLst>
                  <a:outerShdw blurRad="38100" dist="25400" dir="5400000" algn="ctr" rotWithShape="0">
                    <a:srgbClr val="6E747A">
                      <a:alpha val="43000"/>
                    </a:srgbClr>
                  </a:outerShdw>
                </a:effectLst>
                <a:latin typeface="Calibri Light" panose="020F0302020204030204" pitchFamily="34" charset="0"/>
              </a:endParaRPr>
            </a:p>
          </p:txBody>
        </p:sp>
        <p:sp>
          <p:nvSpPr>
            <p:cNvPr id="22" name="Forme libre 21"/>
            <p:cNvSpPr/>
            <p:nvPr/>
          </p:nvSpPr>
          <p:spPr>
            <a:xfrm>
              <a:off x="9587400" y="2884636"/>
              <a:ext cx="2277815" cy="2272991"/>
            </a:xfrm>
            <a:custGeom>
              <a:avLst/>
              <a:gdLst>
                <a:gd name="connsiteX0" fmla="*/ 0 w 2538412"/>
                <a:gd name="connsiteY0" fmla="*/ 74717 h 747165"/>
                <a:gd name="connsiteX1" fmla="*/ 74717 w 2538412"/>
                <a:gd name="connsiteY1" fmla="*/ 0 h 747165"/>
                <a:gd name="connsiteX2" fmla="*/ 2463696 w 2538412"/>
                <a:gd name="connsiteY2" fmla="*/ 0 h 747165"/>
                <a:gd name="connsiteX3" fmla="*/ 2538413 w 2538412"/>
                <a:gd name="connsiteY3" fmla="*/ 74717 h 747165"/>
                <a:gd name="connsiteX4" fmla="*/ 2538412 w 2538412"/>
                <a:gd name="connsiteY4" fmla="*/ 672449 h 747165"/>
                <a:gd name="connsiteX5" fmla="*/ 2463695 w 2538412"/>
                <a:gd name="connsiteY5" fmla="*/ 747166 h 747165"/>
                <a:gd name="connsiteX6" fmla="*/ 74717 w 2538412"/>
                <a:gd name="connsiteY6" fmla="*/ 747165 h 747165"/>
                <a:gd name="connsiteX7" fmla="*/ 0 w 2538412"/>
                <a:gd name="connsiteY7" fmla="*/ 672448 h 747165"/>
                <a:gd name="connsiteX8" fmla="*/ 0 w 2538412"/>
                <a:gd name="connsiteY8" fmla="*/ 74717 h 74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8412" h="747165">
                  <a:moveTo>
                    <a:pt x="0" y="74717"/>
                  </a:moveTo>
                  <a:cubicBezTo>
                    <a:pt x="0" y="33452"/>
                    <a:pt x="33452" y="0"/>
                    <a:pt x="74717" y="0"/>
                  </a:cubicBezTo>
                  <a:lnTo>
                    <a:pt x="2463696" y="0"/>
                  </a:lnTo>
                  <a:cubicBezTo>
                    <a:pt x="2504961" y="0"/>
                    <a:pt x="2538413" y="33452"/>
                    <a:pt x="2538413" y="74717"/>
                  </a:cubicBezTo>
                  <a:cubicBezTo>
                    <a:pt x="2538413" y="273961"/>
                    <a:pt x="2538412" y="473205"/>
                    <a:pt x="2538412" y="672449"/>
                  </a:cubicBezTo>
                  <a:cubicBezTo>
                    <a:pt x="2538412" y="713714"/>
                    <a:pt x="2504960" y="747166"/>
                    <a:pt x="2463695" y="747166"/>
                  </a:cubicBezTo>
                  <a:lnTo>
                    <a:pt x="74717" y="747165"/>
                  </a:lnTo>
                  <a:cubicBezTo>
                    <a:pt x="33452" y="747165"/>
                    <a:pt x="0" y="713713"/>
                    <a:pt x="0" y="672448"/>
                  </a:cubicBezTo>
                  <a:lnTo>
                    <a:pt x="0" y="74717"/>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029" tIns="33314" rIns="39029" bIns="33314" numCol="1" spcCol="1270" anchor="ctr" anchorCtr="0">
              <a:noAutofit/>
            </a:bodyPr>
            <a:lstStyle/>
            <a:p>
              <a:pPr lvl="0" algn="just" defTabSz="400050">
                <a:lnSpc>
                  <a:spcPct val="90000"/>
                </a:lnSpc>
                <a:spcBef>
                  <a:spcPct val="0"/>
                </a:spcBef>
                <a:spcAft>
                  <a:spcPct val="35000"/>
                </a:spcAft>
              </a:pPr>
              <a:r>
                <a:rPr lang="en-GB" sz="1000" dirty="0"/>
                <a:t>+  </a:t>
              </a:r>
              <a:r>
                <a:rPr lang="en-GB" sz="1000" dirty="0" err="1"/>
                <a:t>Permet</a:t>
              </a:r>
              <a:r>
                <a:rPr lang="en-GB" sz="1000" dirty="0"/>
                <a:t> les interactions entre </a:t>
              </a:r>
              <a:r>
                <a:rPr lang="en-GB" sz="1000" dirty="0" smtClean="0"/>
                <a:t>variants et </a:t>
              </a:r>
              <a:r>
                <a:rPr lang="en-GB" sz="1000" dirty="0" err="1" smtClean="0"/>
                <a:t>gènes</a:t>
              </a:r>
              <a:r>
                <a:rPr lang="en-GB" sz="1000" dirty="0" smtClean="0"/>
                <a:t> </a:t>
              </a:r>
              <a:endParaRPr lang="en-GB" sz="1000" dirty="0"/>
            </a:p>
            <a:p>
              <a:pPr lvl="0" algn="just" defTabSz="400050">
                <a:lnSpc>
                  <a:spcPct val="90000"/>
                </a:lnSpc>
                <a:spcBef>
                  <a:spcPct val="0"/>
                </a:spcBef>
                <a:spcAft>
                  <a:spcPct val="35000"/>
                </a:spcAft>
              </a:pPr>
              <a:r>
                <a:rPr lang="en-GB" sz="1000" dirty="0"/>
                <a:t>+ </a:t>
              </a:r>
              <a:r>
                <a:rPr lang="fr-FR" sz="1000" dirty="0" smtClean="0"/>
                <a:t>Développé</a:t>
              </a:r>
              <a:r>
                <a:rPr lang="en-US" sz="1000" dirty="0" smtClean="0"/>
                <a:t> pour </a:t>
              </a:r>
              <a:r>
                <a:rPr lang="en-US" sz="1000" dirty="0" err="1" smtClean="0"/>
                <a:t>surmonter</a:t>
              </a:r>
              <a:r>
                <a:rPr lang="en-US" sz="1000" dirty="0" smtClean="0"/>
                <a:t> les </a:t>
              </a:r>
              <a:r>
                <a:rPr lang="fr-FR" sz="1000" dirty="0" smtClean="0"/>
                <a:t>problèmes</a:t>
              </a:r>
              <a:r>
                <a:rPr lang="en-US" sz="1000" dirty="0" smtClean="0"/>
                <a:t> de detection </a:t>
              </a:r>
              <a:r>
                <a:rPr lang="en-US" sz="1000" dirty="0" err="1" smtClean="0"/>
                <a:t>d’association</a:t>
              </a:r>
              <a:r>
                <a:rPr lang="en-US" sz="1000" dirty="0" smtClean="0"/>
                <a:t> de variants </a:t>
              </a:r>
              <a:r>
                <a:rPr lang="en-US" sz="1000" dirty="0" err="1" smtClean="0"/>
                <a:t>rares</a:t>
              </a:r>
              <a:r>
                <a:rPr lang="en-US" sz="1000" dirty="0" smtClean="0"/>
                <a:t> </a:t>
              </a:r>
              <a:r>
                <a:rPr lang="en-US" sz="1000" dirty="0" err="1" smtClean="0"/>
                <a:t>en</a:t>
              </a:r>
              <a:r>
                <a:rPr lang="en-US" sz="1000" dirty="0" smtClean="0"/>
                <a:t> presence </a:t>
              </a:r>
              <a:r>
                <a:rPr lang="en-US" sz="1000" dirty="0" err="1" smtClean="0"/>
                <a:t>d’une</a:t>
              </a:r>
              <a:r>
                <a:rPr lang="en-US" sz="1000" dirty="0" smtClean="0"/>
                <a:t> </a:t>
              </a:r>
              <a:r>
                <a:rPr lang="en-US" sz="1000" dirty="0" err="1" smtClean="0"/>
                <a:t>mauvaise</a:t>
              </a:r>
              <a:r>
                <a:rPr lang="en-US" sz="1000" dirty="0" smtClean="0"/>
                <a:t> classification de </a:t>
              </a:r>
              <a:r>
                <a:rPr lang="en-US" sz="1000" dirty="0" err="1" smtClean="0"/>
                <a:t>ces</a:t>
              </a:r>
              <a:r>
                <a:rPr lang="en-US" sz="1000" dirty="0" smtClean="0"/>
                <a:t> </a:t>
              </a:r>
              <a:r>
                <a:rPr lang="fr-FR" sz="1000" dirty="0" smtClean="0"/>
                <a:t>derniers</a:t>
              </a:r>
            </a:p>
            <a:p>
              <a:pPr lvl="0" algn="just" defTabSz="400050">
                <a:lnSpc>
                  <a:spcPct val="90000"/>
                </a:lnSpc>
                <a:spcBef>
                  <a:spcPct val="0"/>
                </a:spcBef>
                <a:spcAft>
                  <a:spcPct val="35000"/>
                </a:spcAft>
              </a:pPr>
              <a:r>
                <a:rPr lang="en-GB" sz="1000" dirty="0" smtClean="0"/>
                <a:t>+ </a:t>
              </a:r>
              <a:r>
                <a:rPr lang="en-GB" sz="1000" dirty="0" err="1" smtClean="0"/>
                <a:t>Permet</a:t>
              </a:r>
              <a:r>
                <a:rPr lang="en-GB" sz="1000" dirty="0" smtClean="0"/>
                <a:t> aux variants </a:t>
              </a:r>
              <a:r>
                <a:rPr lang="en-GB" sz="1000" dirty="0" err="1" smtClean="0"/>
                <a:t>rares</a:t>
              </a:r>
              <a:r>
                <a:rPr lang="en-GB" sz="1000" dirty="0" smtClean="0"/>
                <a:t> </a:t>
              </a:r>
              <a:r>
                <a:rPr lang="en-GB" sz="1000" dirty="0" err="1" smtClean="0"/>
                <a:t>d’une</a:t>
              </a:r>
              <a:r>
                <a:rPr lang="en-GB" sz="1000" dirty="0" smtClean="0"/>
                <a:t> </a:t>
              </a:r>
              <a:r>
                <a:rPr lang="en-GB" sz="1000" dirty="0" err="1" smtClean="0"/>
                <a:t>région</a:t>
              </a:r>
              <a:r>
                <a:rPr lang="en-GB" sz="1000" dirty="0" smtClean="0"/>
                <a:t> </a:t>
              </a:r>
              <a:r>
                <a:rPr lang="fr-FR" sz="1000" dirty="0" smtClean="0"/>
                <a:t>génétique</a:t>
              </a:r>
              <a:r>
                <a:rPr lang="en-GB" sz="1000" dirty="0" smtClean="0"/>
                <a:t> </a:t>
              </a:r>
              <a:r>
                <a:rPr lang="en-GB" sz="1000" dirty="0" err="1" smtClean="0"/>
                <a:t>d’avoir</a:t>
              </a:r>
              <a:r>
                <a:rPr lang="en-GB" sz="1000" dirty="0" smtClean="0"/>
                <a:t> des </a:t>
              </a:r>
              <a:r>
                <a:rPr lang="fr-FR" sz="1000" dirty="0" smtClean="0"/>
                <a:t>effets</a:t>
              </a:r>
              <a:r>
                <a:rPr lang="en-GB" sz="1000" dirty="0" smtClean="0"/>
                <a:t> de </a:t>
              </a:r>
              <a:r>
                <a:rPr lang="fr-FR" sz="1000" dirty="0" smtClean="0"/>
                <a:t>différentes</a:t>
              </a:r>
              <a:r>
                <a:rPr lang="en-GB" sz="1000" dirty="0" smtClean="0"/>
                <a:t> directions et/</a:t>
              </a:r>
              <a:r>
                <a:rPr lang="en-GB" sz="1000" dirty="0" err="1" smtClean="0"/>
                <a:t>ou</a:t>
              </a:r>
              <a:r>
                <a:rPr lang="en-GB" sz="1000" dirty="0" smtClean="0"/>
                <a:t> magnitudes sur un trait </a:t>
              </a:r>
              <a:r>
                <a:rPr lang="en-GB" sz="1000" dirty="0" err="1" smtClean="0"/>
                <a:t>binaire</a:t>
              </a:r>
              <a:endParaRPr lang="en-GB" sz="1000" dirty="0" smtClean="0"/>
            </a:p>
            <a:p>
              <a:pPr lvl="0" algn="just" defTabSz="400050">
                <a:lnSpc>
                  <a:spcPct val="90000"/>
                </a:lnSpc>
                <a:spcBef>
                  <a:spcPct val="0"/>
                </a:spcBef>
                <a:spcAft>
                  <a:spcPct val="35000"/>
                </a:spcAft>
              </a:pPr>
              <a:endParaRPr lang="en-GB" sz="1000" dirty="0"/>
            </a:p>
            <a:p>
              <a:pPr lvl="0" algn="just" defTabSz="400050">
                <a:lnSpc>
                  <a:spcPct val="90000"/>
                </a:lnSpc>
                <a:spcBef>
                  <a:spcPct val="0"/>
                </a:spcBef>
                <a:spcAft>
                  <a:spcPct val="35000"/>
                </a:spcAft>
              </a:pPr>
              <a:r>
                <a:rPr lang="en-GB" sz="1000" dirty="0" smtClean="0"/>
                <a:t>- </a:t>
              </a:r>
              <a:r>
                <a:rPr lang="en-GB" sz="1000" dirty="0" err="1" smtClean="0"/>
                <a:t>Adapté</a:t>
              </a:r>
              <a:r>
                <a:rPr lang="en-GB" sz="1000" dirty="0" smtClean="0"/>
                <a:t> à </a:t>
              </a:r>
              <a:r>
                <a:rPr lang="en-GB" sz="1000" dirty="0" err="1" smtClean="0"/>
                <a:t>quelques</a:t>
              </a:r>
              <a:r>
                <a:rPr lang="en-GB" sz="1000" dirty="0" smtClean="0"/>
                <a:t> </a:t>
              </a:r>
              <a:r>
                <a:rPr lang="en-GB" sz="1000" dirty="0" err="1" smtClean="0"/>
                <a:t>cas</a:t>
              </a:r>
              <a:r>
                <a:rPr lang="en-GB" sz="1000" dirty="0" smtClean="0"/>
                <a:t> de figure </a:t>
              </a:r>
              <a:r>
                <a:rPr lang="en-GB" sz="1000" dirty="0" err="1" smtClean="0"/>
                <a:t>seulement</a:t>
              </a:r>
              <a:r>
                <a:rPr lang="en-GB" sz="1000" dirty="0" smtClean="0"/>
                <a:t> (cadre </a:t>
              </a:r>
              <a:r>
                <a:rPr lang="en-GB" sz="1000" dirty="0" err="1" smtClean="0"/>
                <a:t>bien</a:t>
              </a:r>
              <a:r>
                <a:rPr lang="en-GB" sz="1000" dirty="0" smtClean="0"/>
                <a:t> </a:t>
              </a:r>
              <a:r>
                <a:rPr lang="en-GB" sz="1000" dirty="0" err="1" smtClean="0"/>
                <a:t>défini</a:t>
              </a:r>
              <a:r>
                <a:rPr lang="en-GB" sz="1000" dirty="0" smtClean="0"/>
                <a:t> à </a:t>
              </a:r>
              <a:r>
                <a:rPr lang="en-GB" sz="1000" dirty="0" err="1" smtClean="0"/>
                <a:t>vérifier</a:t>
              </a:r>
              <a:r>
                <a:rPr lang="en-GB" sz="1000" dirty="0" smtClean="0"/>
                <a:t> </a:t>
              </a:r>
              <a:r>
                <a:rPr lang="en-GB" sz="1000" dirty="0" err="1" smtClean="0"/>
                <a:t>avant</a:t>
              </a:r>
              <a:r>
                <a:rPr lang="en-GB" sz="1000" dirty="0" smtClean="0"/>
                <a:t> application)</a:t>
              </a:r>
              <a:endParaRPr lang="fr-FR" sz="1000" dirty="0"/>
            </a:p>
          </p:txBody>
        </p:sp>
        <p:sp>
          <p:nvSpPr>
            <p:cNvPr id="23" name="Forme libre 22"/>
            <p:cNvSpPr/>
            <p:nvPr/>
          </p:nvSpPr>
          <p:spPr>
            <a:xfrm>
              <a:off x="9278166" y="1095138"/>
              <a:ext cx="2804244" cy="883621"/>
            </a:xfrm>
            <a:custGeom>
              <a:avLst/>
              <a:gdLst>
                <a:gd name="connsiteX0" fmla="*/ 0 w 3173015"/>
                <a:gd name="connsiteY0" fmla="*/ 88362 h 883621"/>
                <a:gd name="connsiteX1" fmla="*/ 88362 w 3173015"/>
                <a:gd name="connsiteY1" fmla="*/ 0 h 883621"/>
                <a:gd name="connsiteX2" fmla="*/ 3084653 w 3173015"/>
                <a:gd name="connsiteY2" fmla="*/ 0 h 883621"/>
                <a:gd name="connsiteX3" fmla="*/ 3173015 w 3173015"/>
                <a:gd name="connsiteY3" fmla="*/ 88362 h 883621"/>
                <a:gd name="connsiteX4" fmla="*/ 3173015 w 3173015"/>
                <a:gd name="connsiteY4" fmla="*/ 795259 h 883621"/>
                <a:gd name="connsiteX5" fmla="*/ 3084653 w 3173015"/>
                <a:gd name="connsiteY5" fmla="*/ 883621 h 883621"/>
                <a:gd name="connsiteX6" fmla="*/ 88362 w 3173015"/>
                <a:gd name="connsiteY6" fmla="*/ 883621 h 883621"/>
                <a:gd name="connsiteX7" fmla="*/ 0 w 3173015"/>
                <a:gd name="connsiteY7" fmla="*/ 795259 h 883621"/>
                <a:gd name="connsiteX8" fmla="*/ 0 w 3173015"/>
                <a:gd name="connsiteY8" fmla="*/ 88362 h 88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015" h="883621">
                  <a:moveTo>
                    <a:pt x="0" y="88362"/>
                  </a:moveTo>
                  <a:cubicBezTo>
                    <a:pt x="0" y="39561"/>
                    <a:pt x="39561" y="0"/>
                    <a:pt x="88362" y="0"/>
                  </a:cubicBezTo>
                  <a:lnTo>
                    <a:pt x="3084653" y="0"/>
                  </a:lnTo>
                  <a:cubicBezTo>
                    <a:pt x="3133454" y="0"/>
                    <a:pt x="3173015" y="39561"/>
                    <a:pt x="3173015" y="88362"/>
                  </a:cubicBezTo>
                  <a:lnTo>
                    <a:pt x="3173015" y="795259"/>
                  </a:lnTo>
                  <a:cubicBezTo>
                    <a:pt x="3173015" y="844060"/>
                    <a:pt x="3133454" y="883621"/>
                    <a:pt x="3084653" y="883621"/>
                  </a:cubicBezTo>
                  <a:lnTo>
                    <a:pt x="88362" y="883621"/>
                  </a:lnTo>
                  <a:cubicBezTo>
                    <a:pt x="39561" y="883621"/>
                    <a:pt x="0" y="844060"/>
                    <a:pt x="0" y="795259"/>
                  </a:cubicBezTo>
                  <a:lnTo>
                    <a:pt x="0" y="883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220" tIns="61440" rIns="79220" bIns="61440" numCol="1" spcCol="1270" anchor="ctr" anchorCtr="0">
              <a:noAutofit/>
            </a:bodyPr>
            <a:lstStyle/>
            <a:p>
              <a:pPr lvl="0" algn="ctr"/>
              <a:r>
                <a:rPr lang="fr-FR" sz="2800" dirty="0" smtClean="0">
                  <a:latin typeface="Calibri Light" panose="020F0302020204030204" pitchFamily="34" charset="0"/>
                </a:rPr>
                <a:t>Adaptative </a:t>
              </a:r>
              <a:r>
                <a:rPr lang="fr-FR" sz="2800" dirty="0" err="1" smtClean="0">
                  <a:latin typeface="Calibri Light" panose="020F0302020204030204" pitchFamily="34" charset="0"/>
                </a:rPr>
                <a:t>burden</a:t>
              </a:r>
              <a:r>
                <a:rPr lang="fr-FR" sz="2800" dirty="0" smtClean="0">
                  <a:latin typeface="Calibri Light" panose="020F0302020204030204" pitchFamily="34" charset="0"/>
                </a:rPr>
                <a:t> test</a:t>
              </a:r>
              <a:endParaRPr lang="fr-FR" sz="2800" dirty="0"/>
            </a:p>
          </p:txBody>
        </p:sp>
      </p:grpSp>
      <p:sp>
        <p:nvSpPr>
          <p:cNvPr id="17" name="Forme libre 16"/>
          <p:cNvSpPr/>
          <p:nvPr/>
        </p:nvSpPr>
        <p:spPr>
          <a:xfrm>
            <a:off x="2969056" y="144392"/>
            <a:ext cx="3059652" cy="898201"/>
          </a:xfrm>
          <a:custGeom>
            <a:avLst/>
            <a:gdLst>
              <a:gd name="connsiteX0" fmla="*/ 0 w 3173015"/>
              <a:gd name="connsiteY0" fmla="*/ 89820 h 898201"/>
              <a:gd name="connsiteX1" fmla="*/ 89820 w 3173015"/>
              <a:gd name="connsiteY1" fmla="*/ 0 h 898201"/>
              <a:gd name="connsiteX2" fmla="*/ 3083195 w 3173015"/>
              <a:gd name="connsiteY2" fmla="*/ 0 h 898201"/>
              <a:gd name="connsiteX3" fmla="*/ 3173015 w 3173015"/>
              <a:gd name="connsiteY3" fmla="*/ 89820 h 898201"/>
              <a:gd name="connsiteX4" fmla="*/ 3173015 w 3173015"/>
              <a:gd name="connsiteY4" fmla="*/ 808381 h 898201"/>
              <a:gd name="connsiteX5" fmla="*/ 3083195 w 3173015"/>
              <a:gd name="connsiteY5" fmla="*/ 898201 h 898201"/>
              <a:gd name="connsiteX6" fmla="*/ 89820 w 3173015"/>
              <a:gd name="connsiteY6" fmla="*/ 898201 h 898201"/>
              <a:gd name="connsiteX7" fmla="*/ 0 w 3173015"/>
              <a:gd name="connsiteY7" fmla="*/ 808381 h 898201"/>
              <a:gd name="connsiteX8" fmla="*/ 0 w 3173015"/>
              <a:gd name="connsiteY8" fmla="*/ 89820 h 89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015" h="898201">
                <a:moveTo>
                  <a:pt x="0" y="89820"/>
                </a:moveTo>
                <a:cubicBezTo>
                  <a:pt x="0" y="40214"/>
                  <a:pt x="40214" y="0"/>
                  <a:pt x="89820" y="0"/>
                </a:cubicBezTo>
                <a:lnTo>
                  <a:pt x="3083195" y="0"/>
                </a:lnTo>
                <a:cubicBezTo>
                  <a:pt x="3132801" y="0"/>
                  <a:pt x="3173015" y="40214"/>
                  <a:pt x="3173015" y="89820"/>
                </a:cubicBezTo>
                <a:lnTo>
                  <a:pt x="3173015" y="808381"/>
                </a:lnTo>
                <a:cubicBezTo>
                  <a:pt x="3173015" y="857987"/>
                  <a:pt x="3132801" y="898201"/>
                  <a:pt x="3083195" y="898201"/>
                </a:cubicBezTo>
                <a:lnTo>
                  <a:pt x="89820" y="898201"/>
                </a:lnTo>
                <a:cubicBezTo>
                  <a:pt x="40214" y="898201"/>
                  <a:pt x="0" y="857987"/>
                  <a:pt x="0" y="808381"/>
                </a:cubicBezTo>
                <a:lnTo>
                  <a:pt x="0" y="898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647" tIns="61867" rIns="79647" bIns="61867" numCol="1" spcCol="1270" anchor="ctr" anchorCtr="0">
            <a:noAutofit/>
          </a:bodyPr>
          <a:lstStyle/>
          <a:p>
            <a:pPr lvl="0" algn="ctr" defTabSz="1244600">
              <a:lnSpc>
                <a:spcPct val="90000"/>
              </a:lnSpc>
              <a:spcBef>
                <a:spcPct val="0"/>
              </a:spcBef>
              <a:spcAft>
                <a:spcPct val="35000"/>
              </a:spcAft>
            </a:pPr>
            <a:r>
              <a:rPr lang="fr-FR" sz="2800" kern="1200" dirty="0" err="1" smtClean="0">
                <a:latin typeface="Calibri Light" panose="020F0302020204030204" pitchFamily="34" charset="0"/>
              </a:rPr>
              <a:t>Burden</a:t>
            </a:r>
            <a:r>
              <a:rPr lang="fr-FR" sz="2800" kern="1200" dirty="0" smtClean="0">
                <a:latin typeface="Calibri Light" panose="020F0302020204030204" pitchFamily="34" charset="0"/>
              </a:rPr>
              <a:t> test</a:t>
            </a:r>
            <a:endParaRPr lang="fr-FR" sz="2800" kern="1200" dirty="0">
              <a:latin typeface="Calibri Light" panose="020F0302020204030204" pitchFamily="34" charset="0"/>
            </a:endParaRPr>
          </a:p>
        </p:txBody>
      </p:sp>
    </p:spTree>
    <p:extLst>
      <p:ext uri="{BB962C8B-B14F-4D97-AF65-F5344CB8AC3E}">
        <p14:creationId xmlns:p14="http://schemas.microsoft.com/office/powerpoint/2010/main" val="109346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4" grpId="0" animBg="1"/>
      <p:bldP spid="56" grpId="0" animBg="1"/>
      <p:bldP spid="34" grpId="0" animBg="1"/>
      <p:bldP spid="35" grpId="0" animBg="1"/>
      <p:bldP spid="46" grpId="0" animBg="1"/>
      <p:bldP spid="19" grpId="0" animBg="1"/>
      <p:bldP spid="20"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Retours d’expérience </a:t>
            </a:r>
            <a:r>
              <a:rPr lang="fr-FR" sz="3600" b="1" dirty="0">
                <a:ln w="0"/>
                <a:solidFill>
                  <a:schemeClr val="accent1"/>
                </a:solidFill>
                <a:effectLst>
                  <a:outerShdw blurRad="38100" dist="25400" dir="5400000" algn="ctr" rotWithShape="0">
                    <a:srgbClr val="6E747A">
                      <a:alpha val="43000"/>
                    </a:srgbClr>
                  </a:outerShdw>
                </a:effectLst>
              </a:rPr>
              <a:t>1</a:t>
            </a:r>
          </a:p>
        </p:txBody>
      </p:sp>
      <p:sp>
        <p:nvSpPr>
          <p:cNvPr id="4" name="Espace réservé du contenu 2"/>
          <p:cNvSpPr txBox="1">
            <a:spLocks/>
          </p:cNvSpPr>
          <p:nvPr/>
        </p:nvSpPr>
        <p:spPr>
          <a:xfrm>
            <a:off x="223025" y="1690688"/>
            <a:ext cx="11853746" cy="502234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FR" sz="3800" b="1" dirty="0" smtClean="0"/>
              <a:t>Méthode</a:t>
            </a:r>
            <a:endParaRPr lang="fr-FR" sz="3800" b="1" dirty="0" smtClean="0"/>
          </a:p>
          <a:p>
            <a:pPr marL="447675">
              <a:lnSpc>
                <a:spcPct val="100000"/>
              </a:lnSpc>
            </a:pPr>
            <a:r>
              <a:rPr lang="fr-FR" sz="3600" dirty="0" smtClean="0"/>
              <a:t>Étude </a:t>
            </a:r>
            <a:r>
              <a:rPr lang="fr-FR" sz="3600" dirty="0"/>
              <a:t>d’un cas/contrôle sur </a:t>
            </a:r>
            <a:r>
              <a:rPr lang="fr-FR" sz="3600" dirty="0" smtClean="0"/>
              <a:t>le risque héréditaire de </a:t>
            </a:r>
            <a:r>
              <a:rPr lang="fr-FR" sz="3600" dirty="0"/>
              <a:t>cancer </a:t>
            </a:r>
            <a:r>
              <a:rPr lang="fr-FR" sz="3600" dirty="0" smtClean="0"/>
              <a:t>du </a:t>
            </a:r>
            <a:r>
              <a:rPr lang="fr-FR" sz="3600" dirty="0"/>
              <a:t>sein et de l’ovaire </a:t>
            </a:r>
          </a:p>
          <a:p>
            <a:pPr marL="447675">
              <a:lnSpc>
                <a:spcPct val="100000"/>
              </a:lnSpc>
            </a:pPr>
            <a:r>
              <a:rPr lang="fr-FR" sz="3600" dirty="0" smtClean="0"/>
              <a:t>Stratification des populations selon une analyse factorielle des données 1000 </a:t>
            </a:r>
            <a:r>
              <a:rPr lang="fr-FR" sz="3600" dirty="0" err="1" smtClean="0"/>
              <a:t>genomes</a:t>
            </a:r>
            <a:r>
              <a:rPr lang="fr-FR" sz="3600" dirty="0" smtClean="0"/>
              <a:t> </a:t>
            </a:r>
            <a:r>
              <a:rPr lang="fr-FR" sz="3600" dirty="0" err="1" smtClean="0"/>
              <a:t>project</a:t>
            </a:r>
            <a:endParaRPr lang="fr-FR" sz="3600" dirty="0" smtClean="0"/>
          </a:p>
          <a:p>
            <a:pPr marL="447675">
              <a:lnSpc>
                <a:spcPct val="100000"/>
              </a:lnSpc>
            </a:pPr>
            <a:r>
              <a:rPr lang="fr-FR" sz="3600" dirty="0" smtClean="0"/>
              <a:t>Sélection des variants classés fortement délétères </a:t>
            </a:r>
          </a:p>
          <a:p>
            <a:pPr lvl="1">
              <a:lnSpc>
                <a:spcPct val="100000"/>
              </a:lnSpc>
            </a:pPr>
            <a:r>
              <a:rPr lang="fr-FR" sz="3600" dirty="0" err="1" smtClean="0"/>
              <a:t>frameshift</a:t>
            </a:r>
            <a:endParaRPr lang="fr-FR" sz="3600" dirty="0" smtClean="0"/>
          </a:p>
          <a:p>
            <a:pPr lvl="1">
              <a:lnSpc>
                <a:spcPct val="100000"/>
              </a:lnSpc>
            </a:pPr>
            <a:r>
              <a:rPr lang="fr-FR" sz="3600" dirty="0" smtClean="0"/>
              <a:t>non </a:t>
            </a:r>
            <a:r>
              <a:rPr lang="fr-FR" sz="3600" dirty="0" err="1" smtClean="0"/>
              <a:t>sense</a:t>
            </a:r>
            <a:endParaRPr lang="fr-FR" sz="3600" dirty="0" smtClean="0"/>
          </a:p>
          <a:p>
            <a:pPr lvl="1">
              <a:lnSpc>
                <a:spcPct val="100000"/>
              </a:lnSpc>
            </a:pPr>
            <a:r>
              <a:rPr lang="fr-FR" sz="3600" dirty="0" smtClean="0"/>
              <a:t>base de connaissances</a:t>
            </a:r>
          </a:p>
          <a:p>
            <a:pPr lvl="1">
              <a:lnSpc>
                <a:spcPct val="100000"/>
              </a:lnSpc>
            </a:pPr>
            <a:r>
              <a:rPr lang="fr-FR" sz="3600" dirty="0" smtClean="0"/>
              <a:t>algorithmes SIFT, polyphen-2, </a:t>
            </a:r>
            <a:r>
              <a:rPr lang="fr-FR" sz="3600" dirty="0" err="1" smtClean="0"/>
              <a:t>mutationTaster</a:t>
            </a:r>
            <a:r>
              <a:rPr lang="fr-FR" sz="3600" dirty="0" smtClean="0"/>
              <a:t> </a:t>
            </a:r>
          </a:p>
          <a:p>
            <a:pPr lvl="1">
              <a:lnSpc>
                <a:spcPct val="100000"/>
              </a:lnSpc>
            </a:pPr>
            <a:r>
              <a:rPr lang="fr-FR" sz="3600" dirty="0"/>
              <a:t>a</a:t>
            </a:r>
            <a:r>
              <a:rPr lang="fr-FR" sz="3600" dirty="0" smtClean="0"/>
              <a:t>bolition des sites d’épissage (</a:t>
            </a:r>
            <a:r>
              <a:rPr lang="fr-FR" sz="3600" dirty="0" err="1" smtClean="0"/>
              <a:t>MaxEntScan</a:t>
            </a:r>
            <a:r>
              <a:rPr lang="fr-FR" sz="3600" dirty="0" smtClean="0"/>
              <a:t>, </a:t>
            </a:r>
            <a:r>
              <a:rPr lang="fr-FR" sz="3600" dirty="0" err="1" smtClean="0"/>
              <a:t>SpliteSiteFinder</a:t>
            </a:r>
            <a:r>
              <a:rPr lang="fr-FR" sz="3600" dirty="0" smtClean="0"/>
              <a:t>)</a:t>
            </a:r>
          </a:p>
          <a:p>
            <a:pPr>
              <a:lnSpc>
                <a:spcPct val="100000"/>
              </a:lnSpc>
            </a:pPr>
            <a:r>
              <a:rPr lang="fr-FR" sz="3600" dirty="0" smtClean="0"/>
              <a:t>Calcul d’OR entre Cas/Témoins</a:t>
            </a:r>
          </a:p>
          <a:p>
            <a:pPr>
              <a:lnSpc>
                <a:spcPct val="100000"/>
              </a:lnSpc>
            </a:pPr>
            <a:r>
              <a:rPr lang="fr-FR" sz="3600" dirty="0" smtClean="0"/>
              <a:t>Estimations d’OR entre Cas et population Européenne </a:t>
            </a:r>
            <a:r>
              <a:rPr lang="fr-FR" sz="3600" dirty="0" err="1" smtClean="0"/>
              <a:t>ExAC</a:t>
            </a:r>
            <a:r>
              <a:rPr lang="fr-FR" sz="3600" dirty="0" smtClean="0"/>
              <a:t> non TCGA</a:t>
            </a:r>
          </a:p>
          <a:p>
            <a:pPr>
              <a:lnSpc>
                <a:spcPct val="100000"/>
              </a:lnSpc>
            </a:pPr>
            <a:r>
              <a:rPr lang="fr-FR" sz="3600" dirty="0" smtClean="0"/>
              <a:t>Application des tests d’agrégation CAST et WST à partir du package R ‘</a:t>
            </a:r>
            <a:r>
              <a:rPr lang="fr-FR" sz="3600" dirty="0" err="1" smtClean="0"/>
              <a:t>AssotesteR</a:t>
            </a:r>
            <a:r>
              <a:rPr lang="fr-FR" sz="3600" dirty="0" smtClean="0"/>
              <a:t>’</a:t>
            </a:r>
          </a:p>
          <a:p>
            <a:pPr>
              <a:lnSpc>
                <a:spcPct val="100000"/>
              </a:lnSpc>
            </a:pPr>
            <a:endParaRPr lang="fr-FR" sz="3600" dirty="0" smtClean="0"/>
          </a:p>
          <a:p>
            <a:pPr marL="0" indent="0">
              <a:buNone/>
            </a:pPr>
            <a:r>
              <a:rPr lang="fr-FR" sz="3800" b="1" dirty="0" smtClean="0"/>
              <a:t>Publication </a:t>
            </a:r>
            <a:r>
              <a:rPr lang="fr-FR" sz="3800" b="1" dirty="0"/>
              <a:t>: </a:t>
            </a:r>
          </a:p>
          <a:p>
            <a:pPr marL="0" indent="0">
              <a:buNone/>
            </a:pPr>
            <a:r>
              <a:rPr lang="en-US" sz="3600" dirty="0"/>
              <a:t>Landscape of pathogenic variations in a panel of 34 genes and cancer risk estimation from 5131 HBOC families</a:t>
            </a:r>
            <a:r>
              <a:rPr lang="en-US" sz="3600" dirty="0" smtClean="0"/>
              <a:t>.</a:t>
            </a:r>
          </a:p>
          <a:p>
            <a:pPr marL="0" indent="0">
              <a:buNone/>
            </a:pPr>
            <a:r>
              <a:rPr lang="fr-FR" sz="2700" i="1" dirty="0"/>
              <a:t>Genet </a:t>
            </a:r>
            <a:r>
              <a:rPr lang="fr-FR" sz="2700" i="1" dirty="0"/>
              <a:t>Med. 2018 </a:t>
            </a:r>
            <a:r>
              <a:rPr lang="fr-FR" sz="2700" i="1" dirty="0" err="1"/>
              <a:t>Jul</a:t>
            </a:r>
            <a:r>
              <a:rPr lang="fr-FR" sz="2700" i="1" dirty="0"/>
              <a:t> </a:t>
            </a:r>
            <a:r>
              <a:rPr lang="fr-FR" sz="2700" i="1" dirty="0"/>
              <a:t>10</a:t>
            </a:r>
          </a:p>
          <a:p>
            <a:pPr marL="0" indent="0">
              <a:buNone/>
            </a:pPr>
            <a:r>
              <a:rPr lang="fr-FR" sz="2700" i="1" dirty="0" err="1" smtClean="0"/>
              <a:t>Castéra</a:t>
            </a:r>
            <a:r>
              <a:rPr lang="fr-FR" sz="2700" i="1" dirty="0" smtClean="0"/>
              <a:t> </a:t>
            </a:r>
            <a:r>
              <a:rPr lang="fr-FR" sz="2700" i="1" dirty="0"/>
              <a:t>L, </a:t>
            </a:r>
            <a:r>
              <a:rPr lang="fr-FR" sz="2700" i="1" dirty="0" err="1"/>
              <a:t>Harter</a:t>
            </a:r>
            <a:r>
              <a:rPr lang="fr-FR" sz="2700" i="1" dirty="0"/>
              <a:t> V, Muller E, Krieger S, </a:t>
            </a:r>
            <a:r>
              <a:rPr lang="fr-FR" sz="2700" i="1" dirty="0" err="1"/>
              <a:t>Goardon</a:t>
            </a:r>
            <a:r>
              <a:rPr lang="fr-FR" sz="2700" i="1" dirty="0"/>
              <a:t> N, </a:t>
            </a:r>
            <a:r>
              <a:rPr lang="fr-FR" sz="2700" i="1" dirty="0" err="1"/>
              <a:t>Ricou</a:t>
            </a:r>
            <a:r>
              <a:rPr lang="fr-FR" sz="2700" i="1" dirty="0"/>
              <a:t> A, </a:t>
            </a:r>
            <a:r>
              <a:rPr lang="fr-FR" sz="2700" i="1" dirty="0" err="1"/>
              <a:t>Rousselin</a:t>
            </a:r>
            <a:r>
              <a:rPr lang="fr-FR" sz="2700" i="1" dirty="0"/>
              <a:t> A, </a:t>
            </a:r>
            <a:r>
              <a:rPr lang="fr-FR" sz="2700" i="1" dirty="0" err="1"/>
              <a:t>Paimparay</a:t>
            </a:r>
            <a:r>
              <a:rPr lang="fr-FR" sz="2700" i="1" dirty="0"/>
              <a:t> G, Legros A, </a:t>
            </a:r>
            <a:r>
              <a:rPr lang="fr-FR" sz="2700" i="1" dirty="0" err="1"/>
              <a:t>Bruet</a:t>
            </a:r>
            <a:r>
              <a:rPr lang="fr-FR" sz="2700" i="1" dirty="0"/>
              <a:t> O, </a:t>
            </a:r>
            <a:r>
              <a:rPr lang="fr-FR" sz="2700" i="1" dirty="0" err="1"/>
              <a:t>Quesnelle</a:t>
            </a:r>
            <a:r>
              <a:rPr lang="fr-FR" sz="2700" i="1" dirty="0"/>
              <a:t> C, </a:t>
            </a:r>
            <a:r>
              <a:rPr lang="fr-FR" sz="2700" i="1" dirty="0" err="1"/>
              <a:t>Domin</a:t>
            </a:r>
            <a:r>
              <a:rPr lang="fr-FR" sz="2700" i="1" dirty="0"/>
              <a:t> F, San C, Brault B, </a:t>
            </a:r>
            <a:r>
              <a:rPr lang="fr-FR" sz="2700" i="1" dirty="0" err="1"/>
              <a:t>Fouillet</a:t>
            </a:r>
            <a:r>
              <a:rPr lang="fr-FR" sz="2700" i="1" dirty="0"/>
              <a:t> R, Abadie C, </a:t>
            </a:r>
            <a:r>
              <a:rPr lang="fr-FR" sz="2700" i="1" dirty="0" err="1"/>
              <a:t>Béra</a:t>
            </a:r>
            <a:r>
              <a:rPr lang="fr-FR" sz="2700" i="1" dirty="0"/>
              <a:t> O, Berthet P; French </a:t>
            </a:r>
            <a:r>
              <a:rPr lang="fr-FR" sz="2700" i="1" dirty="0" err="1"/>
              <a:t>Exome</a:t>
            </a:r>
            <a:r>
              <a:rPr lang="fr-FR" sz="2700" i="1" dirty="0"/>
              <a:t> Project Consortium, </a:t>
            </a:r>
            <a:r>
              <a:rPr lang="fr-FR" sz="2700" i="1" dirty="0" err="1"/>
              <a:t>Frébourg</a:t>
            </a:r>
            <a:r>
              <a:rPr lang="fr-FR" sz="2700" i="1" dirty="0"/>
              <a:t> T, </a:t>
            </a:r>
            <a:r>
              <a:rPr lang="fr-FR" sz="2700" i="1" dirty="0" err="1"/>
              <a:t>Vaur</a:t>
            </a:r>
            <a:r>
              <a:rPr lang="fr-FR" sz="2700" i="1" dirty="0"/>
              <a:t> D</a:t>
            </a:r>
            <a:endParaRPr lang="fr-FR" sz="2700" i="1" dirty="0" smtClean="0">
              <a:solidFill>
                <a:srgbClr val="FF0000"/>
              </a:solidFill>
            </a:endParaRPr>
          </a:p>
          <a:p>
            <a:pPr marL="0" indent="0">
              <a:lnSpc>
                <a:spcPct val="100000"/>
              </a:lnSpc>
              <a:buNone/>
            </a:pPr>
            <a:endParaRPr lang="fr-FR" sz="2000" dirty="0" smtClean="0"/>
          </a:p>
        </p:txBody>
      </p:sp>
      <p:pic>
        <p:nvPicPr>
          <p:cNvPr id="3" name="Image 2"/>
          <p:cNvPicPr>
            <a:picLocks noChangeAspect="1"/>
          </p:cNvPicPr>
          <p:nvPr/>
        </p:nvPicPr>
        <p:blipFill>
          <a:blip r:embed="rId3"/>
          <a:stretch>
            <a:fillRect/>
          </a:stretch>
        </p:blipFill>
        <p:spPr>
          <a:xfrm>
            <a:off x="8658863" y="1158240"/>
            <a:ext cx="3039138" cy="4602480"/>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6199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Retours d’expérience 2</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223025" y="1690688"/>
            <a:ext cx="11853746" cy="5080225"/>
          </a:xfrm>
        </p:spPr>
        <p:txBody>
          <a:bodyPr>
            <a:normAutofit lnSpcReduction="10000"/>
          </a:bodyPr>
          <a:lstStyle/>
          <a:p>
            <a:pPr marL="0" indent="0">
              <a:lnSpc>
                <a:spcPct val="100000"/>
              </a:lnSpc>
              <a:buNone/>
            </a:pPr>
            <a:r>
              <a:rPr lang="fr-FR" sz="2200" b="1" dirty="0" smtClean="0"/>
              <a:t>Méthode : </a:t>
            </a:r>
          </a:p>
          <a:p>
            <a:pPr marL="0" indent="0">
              <a:lnSpc>
                <a:spcPct val="100000"/>
              </a:lnSpc>
              <a:buNone/>
            </a:pPr>
            <a:r>
              <a:rPr lang="fr-FR" sz="2200" dirty="0"/>
              <a:t>Étude d’un cas/contrôle sur le diabète</a:t>
            </a:r>
          </a:p>
          <a:p>
            <a:pPr marL="0" indent="0">
              <a:lnSpc>
                <a:spcPct val="100000"/>
              </a:lnSpc>
              <a:buNone/>
            </a:pPr>
            <a:r>
              <a:rPr lang="fr-FR" sz="2200" dirty="0" smtClean="0"/>
              <a:t>Analyse </a:t>
            </a:r>
            <a:r>
              <a:rPr lang="fr-FR" sz="2200" dirty="0"/>
              <a:t>des variants rares avec la </a:t>
            </a:r>
            <a:r>
              <a:rPr lang="fr-FR" sz="2200" dirty="0" smtClean="0"/>
              <a:t>méthode KBAC couplée à une régression logistique pour tester l’association des patterns avec le phénotype </a:t>
            </a:r>
            <a:r>
              <a:rPr lang="fr-FR" sz="2200" dirty="0"/>
              <a:t>binaire </a:t>
            </a:r>
            <a:r>
              <a:rPr lang="fr-FR" sz="2200" dirty="0" smtClean="0"/>
              <a:t>« diabète »</a:t>
            </a:r>
          </a:p>
          <a:p>
            <a:pPr marL="0" indent="0">
              <a:lnSpc>
                <a:spcPct val="100000"/>
              </a:lnSpc>
              <a:buNone/>
            </a:pPr>
            <a:endParaRPr lang="fr-FR" sz="2200" dirty="0"/>
          </a:p>
          <a:p>
            <a:pPr marL="0" indent="0">
              <a:buNone/>
            </a:pPr>
            <a:r>
              <a:rPr lang="fr-FR" sz="2400" b="1" dirty="0" smtClean="0"/>
              <a:t>Publication : </a:t>
            </a:r>
          </a:p>
          <a:p>
            <a:pPr marL="0" indent="0">
              <a:buNone/>
            </a:pPr>
            <a:r>
              <a:rPr lang="fr-FR" sz="2000" dirty="0" smtClean="0"/>
              <a:t>Type </a:t>
            </a:r>
            <a:r>
              <a:rPr lang="fr-FR" sz="2000" dirty="0"/>
              <a:t>2 </a:t>
            </a:r>
            <a:r>
              <a:rPr lang="fr-FR" sz="2000" dirty="0" err="1"/>
              <a:t>diabetes-associated</a:t>
            </a:r>
            <a:r>
              <a:rPr lang="fr-FR" sz="2000" dirty="0"/>
              <a:t> variants of the MT</a:t>
            </a:r>
            <a:r>
              <a:rPr lang="fr-FR" sz="2000" baseline="-25000" dirty="0"/>
              <a:t>2</a:t>
            </a:r>
            <a:r>
              <a:rPr lang="fr-FR" sz="2000" dirty="0"/>
              <a:t> </a:t>
            </a:r>
            <a:r>
              <a:rPr lang="fr-FR" sz="2000" dirty="0" err="1"/>
              <a:t>melatonin</a:t>
            </a:r>
            <a:r>
              <a:rPr lang="fr-FR" sz="2000" dirty="0"/>
              <a:t> </a:t>
            </a:r>
            <a:r>
              <a:rPr lang="fr-FR" sz="2000" dirty="0" err="1"/>
              <a:t>receptor</a:t>
            </a:r>
            <a:r>
              <a:rPr lang="fr-FR" sz="2000" dirty="0"/>
              <a:t> affect distinct modes of </a:t>
            </a:r>
            <a:r>
              <a:rPr lang="fr-FR" sz="2000" dirty="0" err="1"/>
              <a:t>signaling</a:t>
            </a:r>
            <a:r>
              <a:rPr lang="fr-FR" sz="2000" dirty="0" smtClean="0"/>
              <a:t>.</a:t>
            </a:r>
          </a:p>
          <a:p>
            <a:pPr marL="0" indent="0">
              <a:buNone/>
            </a:pPr>
            <a:r>
              <a:rPr lang="fr-FR" sz="1700" i="1" dirty="0" err="1"/>
              <a:t>Sci</a:t>
            </a:r>
            <a:r>
              <a:rPr lang="fr-FR" sz="1700" i="1" dirty="0"/>
              <a:t> Signal. 2018 </a:t>
            </a:r>
            <a:r>
              <a:rPr lang="fr-FR" sz="1700" i="1" dirty="0" err="1"/>
              <a:t>Aug</a:t>
            </a:r>
            <a:r>
              <a:rPr lang="fr-FR" sz="1700" i="1" dirty="0"/>
              <a:t> 28;11(545). </a:t>
            </a:r>
            <a:endParaRPr lang="fr-FR" sz="1700" i="1" dirty="0" smtClean="0"/>
          </a:p>
          <a:p>
            <a:pPr marL="0" indent="0">
              <a:buNone/>
            </a:pPr>
            <a:r>
              <a:rPr lang="fr-FR" sz="1700" i="1" dirty="0" err="1" smtClean="0"/>
              <a:t>Karamitri</a:t>
            </a:r>
            <a:r>
              <a:rPr lang="fr-FR" sz="1700" i="1" dirty="0" smtClean="0"/>
              <a:t> </a:t>
            </a:r>
            <a:r>
              <a:rPr lang="fr-FR" sz="1700" i="1" dirty="0" smtClean="0"/>
              <a:t>A, </a:t>
            </a:r>
            <a:r>
              <a:rPr lang="fr-FR" sz="1700" i="1" dirty="0"/>
              <a:t>Plouffe </a:t>
            </a:r>
            <a:r>
              <a:rPr lang="fr-FR" sz="1700" i="1" dirty="0" smtClean="0"/>
              <a:t>B, </a:t>
            </a:r>
            <a:r>
              <a:rPr lang="fr-FR" sz="1700" i="1" dirty="0" err="1"/>
              <a:t>Bonnefond</a:t>
            </a:r>
            <a:r>
              <a:rPr lang="fr-FR" sz="1700" i="1" dirty="0"/>
              <a:t> </a:t>
            </a:r>
            <a:r>
              <a:rPr lang="fr-FR" sz="1700" i="1" dirty="0" smtClean="0"/>
              <a:t>A, </a:t>
            </a:r>
            <a:r>
              <a:rPr lang="fr-FR" sz="1700" i="1" dirty="0"/>
              <a:t>Chen </a:t>
            </a:r>
            <a:r>
              <a:rPr lang="fr-FR" sz="1700" i="1" dirty="0" smtClean="0"/>
              <a:t>M, </a:t>
            </a:r>
            <a:r>
              <a:rPr lang="fr-FR" sz="1700" i="1" dirty="0" err="1"/>
              <a:t>Gallion</a:t>
            </a:r>
            <a:r>
              <a:rPr lang="fr-FR" sz="1700" i="1" dirty="0"/>
              <a:t> </a:t>
            </a:r>
            <a:r>
              <a:rPr lang="fr-FR" sz="1700" i="1" dirty="0" smtClean="0"/>
              <a:t>J, </a:t>
            </a:r>
            <a:r>
              <a:rPr lang="fr-FR" sz="1700" i="1" dirty="0"/>
              <a:t>Guillaume </a:t>
            </a:r>
            <a:r>
              <a:rPr lang="fr-FR" sz="1700" i="1" dirty="0" smtClean="0"/>
              <a:t>JL, </a:t>
            </a:r>
            <a:r>
              <a:rPr lang="fr-FR" sz="1700" i="1" dirty="0" err="1"/>
              <a:t>Hegron</a:t>
            </a:r>
            <a:r>
              <a:rPr lang="fr-FR" sz="1700" i="1" dirty="0"/>
              <a:t> </a:t>
            </a:r>
            <a:r>
              <a:rPr lang="fr-FR" sz="1700" i="1" dirty="0" smtClean="0"/>
              <a:t>A, </a:t>
            </a:r>
            <a:r>
              <a:rPr lang="fr-FR" sz="1700" i="1" dirty="0"/>
              <a:t>Boissel </a:t>
            </a:r>
            <a:r>
              <a:rPr lang="fr-FR" sz="1700" i="1" dirty="0" smtClean="0"/>
              <a:t>M, </a:t>
            </a:r>
            <a:r>
              <a:rPr lang="fr-FR" sz="1700" i="1" dirty="0" err="1"/>
              <a:t>Canouil</a:t>
            </a:r>
            <a:r>
              <a:rPr lang="fr-FR" sz="1700" i="1" dirty="0"/>
              <a:t> </a:t>
            </a:r>
            <a:r>
              <a:rPr lang="fr-FR" sz="1700" i="1" dirty="0" smtClean="0"/>
              <a:t>M, </a:t>
            </a:r>
            <a:r>
              <a:rPr lang="fr-FR" sz="1700" i="1" dirty="0" err="1"/>
              <a:t>Langenberg</a:t>
            </a:r>
            <a:r>
              <a:rPr lang="fr-FR" sz="1700" i="1" dirty="0"/>
              <a:t> </a:t>
            </a:r>
            <a:r>
              <a:rPr lang="fr-FR" sz="1700" i="1" dirty="0" smtClean="0"/>
              <a:t>C, </a:t>
            </a:r>
            <a:r>
              <a:rPr lang="fr-FR" sz="1700" i="1" dirty="0" err="1"/>
              <a:t>Wareham</a:t>
            </a:r>
            <a:r>
              <a:rPr lang="fr-FR" sz="1700" i="1" dirty="0"/>
              <a:t> </a:t>
            </a:r>
            <a:r>
              <a:rPr lang="fr-FR" sz="1700" i="1" dirty="0" smtClean="0"/>
              <a:t>NJ, </a:t>
            </a:r>
            <a:r>
              <a:rPr lang="fr-FR" sz="1700" i="1" dirty="0"/>
              <a:t>Le </a:t>
            </a:r>
            <a:r>
              <a:rPr lang="fr-FR" sz="1700" i="1" dirty="0" err="1"/>
              <a:t>Gouill</a:t>
            </a:r>
            <a:r>
              <a:rPr lang="fr-FR" sz="1700" i="1" dirty="0"/>
              <a:t> </a:t>
            </a:r>
            <a:r>
              <a:rPr lang="fr-FR" sz="1700" i="1" dirty="0" smtClean="0"/>
              <a:t>C, </a:t>
            </a:r>
            <a:r>
              <a:rPr lang="fr-FR" sz="1700" i="1" dirty="0" err="1"/>
              <a:t>Lukasheva</a:t>
            </a:r>
            <a:r>
              <a:rPr lang="fr-FR" sz="1700" i="1" dirty="0"/>
              <a:t> </a:t>
            </a:r>
            <a:r>
              <a:rPr lang="fr-FR" sz="1700" i="1" dirty="0" smtClean="0"/>
              <a:t>V, </a:t>
            </a:r>
            <a:r>
              <a:rPr lang="fr-FR" sz="1700" i="1" dirty="0" err="1"/>
              <a:t>Lichtarge</a:t>
            </a:r>
            <a:r>
              <a:rPr lang="fr-FR" sz="1700" i="1" dirty="0"/>
              <a:t> </a:t>
            </a:r>
            <a:r>
              <a:rPr lang="fr-FR" sz="1700" i="1" dirty="0" smtClean="0"/>
              <a:t>O, </a:t>
            </a:r>
            <a:r>
              <a:rPr lang="fr-FR" sz="1700" i="1" dirty="0" err="1"/>
              <a:t>Froguel</a:t>
            </a:r>
            <a:r>
              <a:rPr lang="fr-FR" sz="1700" i="1" dirty="0"/>
              <a:t> </a:t>
            </a:r>
            <a:r>
              <a:rPr lang="fr-FR" sz="1700" i="1" dirty="0" smtClean="0"/>
              <a:t>P, </a:t>
            </a:r>
            <a:r>
              <a:rPr lang="fr-FR" sz="1700" i="1" dirty="0"/>
              <a:t>Bouvier </a:t>
            </a:r>
            <a:r>
              <a:rPr lang="fr-FR" sz="1700" i="1" dirty="0" smtClean="0"/>
              <a:t>M, </a:t>
            </a:r>
            <a:r>
              <a:rPr lang="fr-FR" sz="1700" i="1" dirty="0" err="1"/>
              <a:t>Jockers</a:t>
            </a:r>
            <a:r>
              <a:rPr lang="fr-FR" sz="1700" i="1" dirty="0"/>
              <a:t> </a:t>
            </a:r>
            <a:r>
              <a:rPr lang="fr-FR" sz="1700" i="1" dirty="0" smtClean="0"/>
              <a:t>R.</a:t>
            </a:r>
          </a:p>
          <a:p>
            <a:pPr marL="0" indent="0">
              <a:lnSpc>
                <a:spcPct val="100000"/>
              </a:lnSpc>
              <a:buNone/>
            </a:pPr>
            <a:endParaRPr lang="fr-FR" sz="1700" i="1" dirty="0"/>
          </a:p>
          <a:p>
            <a:pPr marL="0" indent="0">
              <a:lnSpc>
                <a:spcPct val="100000"/>
              </a:lnSpc>
              <a:buNone/>
            </a:pPr>
            <a:r>
              <a:rPr lang="fr-FR" sz="2200" b="1" dirty="0" smtClean="0"/>
              <a:t>Remarques : </a:t>
            </a:r>
          </a:p>
          <a:p>
            <a:pPr marL="0" indent="0">
              <a:lnSpc>
                <a:spcPct val="100000"/>
              </a:lnSpc>
              <a:buNone/>
            </a:pPr>
            <a:r>
              <a:rPr lang="fr-FR" sz="2200" dirty="0" smtClean="0"/>
              <a:t>Élargissement de l’analyse impossible à d’autres traits quantitatifs avec cette méthode</a:t>
            </a:r>
          </a:p>
          <a:p>
            <a:pPr marL="0" indent="0">
              <a:lnSpc>
                <a:spcPct val="100000"/>
              </a:lnSpc>
              <a:buNone/>
            </a:pPr>
            <a:endParaRPr lang="fr-FR" sz="2200" dirty="0"/>
          </a:p>
          <a:p>
            <a:pPr marL="0" indent="0">
              <a:buNone/>
            </a:pPr>
            <a:endParaRPr lang="fr-FR" dirty="0"/>
          </a:p>
        </p:txBody>
      </p:sp>
    </p:spTree>
    <p:extLst>
      <p:ext uri="{BB962C8B-B14F-4D97-AF65-F5344CB8AC3E}">
        <p14:creationId xmlns:p14="http://schemas.microsoft.com/office/powerpoint/2010/main" val="2587733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Retours d’expérience 3</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223025" y="1690688"/>
            <a:ext cx="11853746" cy="5080225"/>
          </a:xfrm>
        </p:spPr>
        <p:txBody>
          <a:bodyPr>
            <a:normAutofit/>
          </a:bodyPr>
          <a:lstStyle/>
          <a:p>
            <a:pPr marL="0" indent="0">
              <a:lnSpc>
                <a:spcPct val="100000"/>
              </a:lnSpc>
              <a:buNone/>
            </a:pPr>
            <a:r>
              <a:rPr lang="fr-FR" sz="2000" b="1" dirty="0"/>
              <a:t>Méthode : </a:t>
            </a:r>
          </a:p>
          <a:p>
            <a:pPr marL="0" indent="0">
              <a:lnSpc>
                <a:spcPct val="100000"/>
              </a:lnSpc>
              <a:buNone/>
            </a:pPr>
            <a:r>
              <a:rPr lang="fr-FR" sz="2000" dirty="0" smtClean="0"/>
              <a:t>Analyse des variants rares avec la méthode </a:t>
            </a:r>
            <a:r>
              <a:rPr lang="fr-FR" sz="2000" dirty="0" err="1" smtClean="0"/>
              <a:t>MiST</a:t>
            </a:r>
            <a:r>
              <a:rPr lang="fr-FR" sz="2000" dirty="0" smtClean="0"/>
              <a:t> : </a:t>
            </a:r>
          </a:p>
          <a:p>
            <a:pPr>
              <a:lnSpc>
                <a:spcPct val="100000"/>
              </a:lnSpc>
              <a:buFontTx/>
              <a:buChar char="-"/>
            </a:pPr>
            <a:r>
              <a:rPr lang="fr-FR" sz="2000" dirty="0" smtClean="0"/>
              <a:t>Étude d’association avec différents traits (binaires : diabète et obésité, quantitatifs : FG et BMI) </a:t>
            </a:r>
          </a:p>
          <a:p>
            <a:pPr>
              <a:lnSpc>
                <a:spcPct val="100000"/>
              </a:lnSpc>
              <a:buFontTx/>
              <a:buChar char="-"/>
            </a:pPr>
            <a:r>
              <a:rPr lang="fr-FR" sz="2000" dirty="0" smtClean="0"/>
              <a:t>Le cluster (région génomique) est à l’échelle d’un gène = un transcrit</a:t>
            </a:r>
            <a:br>
              <a:rPr lang="fr-FR" sz="2000" dirty="0" smtClean="0"/>
            </a:br>
            <a:r>
              <a:rPr lang="fr-FR" sz="2000" dirty="0" smtClean="0"/>
              <a:t>(l’étude par transcrit est plus adapté si on pense à l’exploitation fonctionnelle qui suivra l’analyse)</a:t>
            </a:r>
          </a:p>
          <a:p>
            <a:pPr>
              <a:lnSpc>
                <a:spcPct val="100000"/>
              </a:lnSpc>
              <a:buFontTx/>
              <a:buChar char="-"/>
            </a:pPr>
            <a:r>
              <a:rPr lang="fr-FR" sz="2000" dirty="0"/>
              <a:t>Utilisation de « </a:t>
            </a:r>
            <a:r>
              <a:rPr lang="fr-FR" sz="2000" dirty="0" err="1"/>
              <a:t>subcluster</a:t>
            </a:r>
            <a:r>
              <a:rPr lang="fr-FR" sz="2000" dirty="0"/>
              <a:t> » possible pour regrouper des gènes ou des variants rares selon la prédiction de leur conséquence ou selon un niveau de pathogénicité (recherche en cours sur les scores in silico et usage de la base </a:t>
            </a:r>
            <a:r>
              <a:rPr lang="fr-FR" sz="2000" dirty="0" err="1"/>
              <a:t>dbNSFP</a:t>
            </a:r>
            <a:r>
              <a:rPr lang="fr-FR" sz="2000" dirty="0"/>
              <a:t> - annotation </a:t>
            </a:r>
            <a:r>
              <a:rPr lang="fr-FR" sz="2000" dirty="0" err="1"/>
              <a:t>database</a:t>
            </a:r>
            <a:r>
              <a:rPr lang="fr-FR" sz="2000" dirty="0"/>
              <a:t> about </a:t>
            </a:r>
            <a:r>
              <a:rPr lang="fr-FR" sz="2000" dirty="0" err="1"/>
              <a:t>deleteriousness</a:t>
            </a:r>
            <a:r>
              <a:rPr lang="fr-FR" sz="2000" dirty="0"/>
              <a:t> of </a:t>
            </a:r>
            <a:r>
              <a:rPr lang="fr-FR" sz="2000" dirty="0" err="1"/>
              <a:t>SNVs</a:t>
            </a:r>
            <a:r>
              <a:rPr lang="fr-FR" sz="2000" dirty="0"/>
              <a:t>)</a:t>
            </a:r>
          </a:p>
          <a:p>
            <a:pPr>
              <a:lnSpc>
                <a:spcPct val="100000"/>
              </a:lnSpc>
              <a:buFontTx/>
              <a:buChar char="-"/>
            </a:pPr>
            <a:r>
              <a:rPr lang="fr-FR" sz="2000" dirty="0" smtClean="0"/>
              <a:t>Stratification </a:t>
            </a:r>
            <a:r>
              <a:rPr lang="fr-FR" sz="2000" dirty="0"/>
              <a:t>ethnique des données autorisée mais corrigée : </a:t>
            </a:r>
            <a:r>
              <a:rPr lang="fr-FR" sz="2000" dirty="0" smtClean="0"/>
              <a:t>ACP réalisée </a:t>
            </a:r>
            <a:r>
              <a:rPr lang="fr-FR" sz="2000" dirty="0"/>
              <a:t>sur les données d’études </a:t>
            </a:r>
            <a:r>
              <a:rPr lang="fr-FR" sz="2000" dirty="0" smtClean="0"/>
              <a:t>conjointement </a:t>
            </a:r>
            <a:r>
              <a:rPr lang="fr-FR" sz="2000" dirty="0"/>
              <a:t>à des données de référence </a:t>
            </a:r>
            <a:r>
              <a:rPr lang="fr-FR" sz="2000" dirty="0" smtClean="0"/>
              <a:t>(1000 </a:t>
            </a:r>
            <a:r>
              <a:rPr lang="fr-FR" sz="2000" dirty="0" err="1"/>
              <a:t>genomes</a:t>
            </a:r>
            <a:r>
              <a:rPr lang="fr-FR" sz="2000" dirty="0"/>
              <a:t> </a:t>
            </a:r>
            <a:r>
              <a:rPr lang="fr-FR" sz="2000" dirty="0" err="1"/>
              <a:t>project</a:t>
            </a:r>
            <a:r>
              <a:rPr lang="fr-FR" sz="2000" dirty="0" smtClean="0"/>
              <a:t>) et ajout des PC1 et PC2 dans l’analyse</a:t>
            </a:r>
          </a:p>
          <a:p>
            <a:pPr marL="0" indent="0">
              <a:lnSpc>
                <a:spcPct val="100000"/>
              </a:lnSpc>
              <a:buNone/>
            </a:pPr>
            <a:endParaRPr lang="fr-FR" sz="2000" b="1" dirty="0"/>
          </a:p>
          <a:p>
            <a:pPr marL="0" indent="0">
              <a:lnSpc>
                <a:spcPct val="100000"/>
              </a:lnSpc>
              <a:buNone/>
            </a:pPr>
            <a:r>
              <a:rPr lang="fr-FR" sz="2000" b="1" dirty="0" smtClean="0"/>
              <a:t>Publication </a:t>
            </a:r>
            <a:r>
              <a:rPr lang="fr-FR" sz="2000" b="1" dirty="0"/>
              <a:t>: </a:t>
            </a:r>
            <a:r>
              <a:rPr lang="fr-FR" sz="2000" b="1" dirty="0" smtClean="0"/>
              <a:t>En cours.</a:t>
            </a:r>
            <a:endParaRPr lang="fr-FR" dirty="0"/>
          </a:p>
        </p:txBody>
      </p:sp>
    </p:spTree>
    <p:extLst>
      <p:ext uri="{BB962C8B-B14F-4D97-AF65-F5344CB8AC3E}">
        <p14:creationId xmlns:p14="http://schemas.microsoft.com/office/powerpoint/2010/main" val="10980657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Quelques sources </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p:txBody>
          <a:bodyPr>
            <a:normAutofit fontScale="85000" lnSpcReduction="10000"/>
          </a:bodyPr>
          <a:lstStyle/>
          <a:p>
            <a:r>
              <a:rPr lang="en-US" sz="2000" dirty="0" err="1">
                <a:latin typeface="Calibri Light" panose="020F0302020204030204" pitchFamily="34" charset="0"/>
              </a:rPr>
              <a:t>Broadaway</a:t>
            </a:r>
            <a:r>
              <a:rPr lang="en-US" sz="2000" dirty="0">
                <a:latin typeface="Calibri Light" panose="020F0302020204030204" pitchFamily="34" charset="0"/>
              </a:rPr>
              <a:t> et al. Kernel Approach for Modeling Interaction Effects in Genetic Association Studies of Complex Quantitative Traits. Genet </a:t>
            </a:r>
            <a:r>
              <a:rPr lang="en-US" sz="2000" dirty="0" err="1">
                <a:latin typeface="Calibri Light" panose="020F0302020204030204" pitchFamily="34" charset="0"/>
              </a:rPr>
              <a:t>Epidemiol</a:t>
            </a:r>
            <a:r>
              <a:rPr lang="en-US" sz="2000" dirty="0">
                <a:latin typeface="Calibri Light" panose="020F0302020204030204" pitchFamily="34" charset="0"/>
              </a:rPr>
              <a:t>. 2015 Jul;39(5):366-75</a:t>
            </a:r>
            <a:endParaRPr lang="en-US" sz="2000" b="1" dirty="0">
              <a:solidFill>
                <a:srgbClr val="FF0000"/>
              </a:solidFill>
              <a:latin typeface="Calibri Light" panose="020F0302020204030204" pitchFamily="34" charset="0"/>
            </a:endParaRPr>
          </a:p>
          <a:p>
            <a:r>
              <a:rPr lang="en-US" sz="2000" dirty="0" smtClean="0">
                <a:latin typeface="Calibri Light" panose="020F0302020204030204" pitchFamily="34" charset="0"/>
              </a:rPr>
              <a:t>Lee </a:t>
            </a:r>
            <a:r>
              <a:rPr lang="en-US" sz="2000" dirty="0">
                <a:latin typeface="Calibri Light" panose="020F0302020204030204" pitchFamily="34" charset="0"/>
              </a:rPr>
              <a:t>et al. Optimal unified approach for rare variant association testing with application to small sample case-control whole-exome sequencing studies. </a:t>
            </a:r>
            <a:r>
              <a:rPr lang="de-DE" sz="2000" dirty="0">
                <a:latin typeface="Calibri Light" panose="020F0302020204030204" pitchFamily="34" charset="0"/>
              </a:rPr>
              <a:t>Am J Hum Genet. 2012 Aug 10;91(2):</a:t>
            </a:r>
            <a:r>
              <a:rPr lang="de-DE" sz="2000" dirty="0" smtClean="0">
                <a:latin typeface="Calibri Light" panose="020F0302020204030204" pitchFamily="34" charset="0"/>
              </a:rPr>
              <a:t>224-37</a:t>
            </a:r>
          </a:p>
          <a:p>
            <a:r>
              <a:rPr lang="fr-FR" sz="2000" dirty="0" smtClean="0">
                <a:latin typeface="Calibri Light" panose="020F0302020204030204" pitchFamily="34" charset="0"/>
              </a:rPr>
              <a:t>Lee </a:t>
            </a:r>
            <a:r>
              <a:rPr lang="fr-FR" sz="2000" dirty="0">
                <a:latin typeface="Calibri Light" panose="020F0302020204030204" pitchFamily="34" charset="0"/>
              </a:rPr>
              <a:t>et al. Rare-Variant Association </a:t>
            </a:r>
            <a:r>
              <a:rPr lang="fr-FR" sz="2000" dirty="0" err="1">
                <a:latin typeface="Calibri Light" panose="020F0302020204030204" pitchFamily="34" charset="0"/>
              </a:rPr>
              <a:t>Analysis</a:t>
            </a:r>
            <a:r>
              <a:rPr lang="fr-FR" sz="2000" dirty="0">
                <a:latin typeface="Calibri Light" panose="020F0302020204030204" pitchFamily="34" charset="0"/>
              </a:rPr>
              <a:t>: </a:t>
            </a:r>
            <a:r>
              <a:rPr lang="fr-FR" sz="2000" dirty="0" err="1">
                <a:latin typeface="Calibri Light" panose="020F0302020204030204" pitchFamily="34" charset="0"/>
              </a:rPr>
              <a:t>Study</a:t>
            </a:r>
            <a:r>
              <a:rPr lang="fr-FR" sz="2000" dirty="0">
                <a:latin typeface="Calibri Light" panose="020F0302020204030204" pitchFamily="34" charset="0"/>
              </a:rPr>
              <a:t> Designs and </a:t>
            </a:r>
            <a:r>
              <a:rPr lang="fr-FR" sz="2000" dirty="0" err="1">
                <a:latin typeface="Calibri Light" panose="020F0302020204030204" pitchFamily="34" charset="0"/>
              </a:rPr>
              <a:t>Statistical</a:t>
            </a:r>
            <a:r>
              <a:rPr lang="fr-FR" sz="2000" dirty="0">
                <a:latin typeface="Calibri Light" panose="020F0302020204030204" pitchFamily="34" charset="0"/>
              </a:rPr>
              <a:t> Tests. Am J Hum Genet. 2014 </a:t>
            </a:r>
            <a:r>
              <a:rPr lang="fr-FR" sz="2000" dirty="0" err="1">
                <a:latin typeface="Calibri Light" panose="020F0302020204030204" pitchFamily="34" charset="0"/>
              </a:rPr>
              <a:t>Jul</a:t>
            </a:r>
            <a:r>
              <a:rPr lang="fr-FR" sz="2000" dirty="0">
                <a:latin typeface="Calibri Light" panose="020F0302020204030204" pitchFamily="34" charset="0"/>
              </a:rPr>
              <a:t> 3; 95(1): 5–23</a:t>
            </a:r>
          </a:p>
          <a:p>
            <a:r>
              <a:rPr lang="fr-FR" sz="2000" dirty="0" err="1">
                <a:latin typeface="Calibri Light" panose="020F0302020204030204" pitchFamily="34" charset="0"/>
              </a:rPr>
              <a:t>Manolio</a:t>
            </a:r>
            <a:r>
              <a:rPr lang="fr-FR" sz="2000" dirty="0">
                <a:latin typeface="Calibri Light" panose="020F0302020204030204" pitchFamily="34" charset="0"/>
              </a:rPr>
              <a:t> et al. </a:t>
            </a:r>
            <a:r>
              <a:rPr lang="en-US" sz="2000" dirty="0">
                <a:latin typeface="Calibri Light" panose="020F0302020204030204" pitchFamily="34" charset="0"/>
              </a:rPr>
              <a:t>Finding the missing heritability of complex diseases. Nature. 2009 Oct 8; 461(7265): </a:t>
            </a:r>
            <a:r>
              <a:rPr lang="en-US" sz="2000" dirty="0" smtClean="0">
                <a:latin typeface="Calibri Light" panose="020F0302020204030204" pitchFamily="34" charset="0"/>
              </a:rPr>
              <a:t>747–753</a:t>
            </a:r>
            <a:endParaRPr lang="de-DE" sz="2000" dirty="0" smtClean="0">
              <a:latin typeface="Calibri Light" panose="020F0302020204030204" pitchFamily="34" charset="0"/>
            </a:endParaRPr>
          </a:p>
          <a:p>
            <a:r>
              <a:rPr lang="en-GB" sz="2000" dirty="0" err="1" smtClean="0">
                <a:latin typeface="Calibri Light" panose="020F0302020204030204" pitchFamily="34" charset="0"/>
              </a:rPr>
              <a:t>Moutsianas</a:t>
            </a:r>
            <a:r>
              <a:rPr lang="en-GB" sz="2000" dirty="0" smtClean="0">
                <a:latin typeface="Calibri Light" panose="020F0302020204030204" pitchFamily="34" charset="0"/>
              </a:rPr>
              <a:t> </a:t>
            </a:r>
            <a:r>
              <a:rPr lang="en-GB" sz="2000" dirty="0">
                <a:latin typeface="Calibri Light" panose="020F0302020204030204" pitchFamily="34" charset="0"/>
              </a:rPr>
              <a:t>and </a:t>
            </a:r>
            <a:r>
              <a:rPr lang="en-GB" sz="2000" dirty="0" smtClean="0">
                <a:latin typeface="Calibri Light" panose="020F0302020204030204" pitchFamily="34" charset="0"/>
              </a:rPr>
              <a:t>Morris. Methodology </a:t>
            </a:r>
            <a:r>
              <a:rPr lang="en-GB" sz="2000" dirty="0">
                <a:latin typeface="Calibri Light" panose="020F0302020204030204" pitchFamily="34" charset="0"/>
              </a:rPr>
              <a:t>for the analysis of rare genetic variation in genome-wide association and re-sequencing studies of complex human </a:t>
            </a:r>
            <a:r>
              <a:rPr lang="en-GB" sz="2000" dirty="0" smtClean="0">
                <a:latin typeface="Calibri Light" panose="020F0302020204030204" pitchFamily="34" charset="0"/>
              </a:rPr>
              <a:t>traits. </a:t>
            </a:r>
            <a:r>
              <a:rPr lang="nl-NL" sz="2000" dirty="0">
                <a:latin typeface="Calibri Light" panose="020F0302020204030204" pitchFamily="34" charset="0"/>
              </a:rPr>
              <a:t>Brief </a:t>
            </a:r>
            <a:r>
              <a:rPr lang="nl-NL" sz="2000" dirty="0" err="1">
                <a:latin typeface="Calibri Light" panose="020F0302020204030204" pitchFamily="34" charset="0"/>
              </a:rPr>
              <a:t>Funct</a:t>
            </a:r>
            <a:r>
              <a:rPr lang="nl-NL" sz="2000" dirty="0">
                <a:latin typeface="Calibri Light" panose="020F0302020204030204" pitchFamily="34" charset="0"/>
              </a:rPr>
              <a:t> </a:t>
            </a:r>
            <a:r>
              <a:rPr lang="nl-NL" sz="2000" dirty="0" err="1">
                <a:latin typeface="Calibri Light" panose="020F0302020204030204" pitchFamily="34" charset="0"/>
              </a:rPr>
              <a:t>Genomics</a:t>
            </a:r>
            <a:r>
              <a:rPr lang="nl-NL" sz="2000" dirty="0">
                <a:latin typeface="Calibri Light" panose="020F0302020204030204" pitchFamily="34" charset="0"/>
              </a:rPr>
              <a:t>. 2014 Sep; 13(5): 362–370</a:t>
            </a:r>
            <a:endParaRPr lang="en-GB" sz="2000" dirty="0">
              <a:latin typeface="Calibri Light" panose="020F0302020204030204" pitchFamily="34" charset="0"/>
            </a:endParaRPr>
          </a:p>
          <a:p>
            <a:r>
              <a:rPr lang="en-US" sz="2000" dirty="0" err="1">
                <a:latin typeface="Calibri Light" panose="020F0302020204030204" pitchFamily="34" charset="0"/>
              </a:rPr>
              <a:t>Moutsianas</a:t>
            </a:r>
            <a:r>
              <a:rPr lang="en-US" sz="2000" dirty="0">
                <a:latin typeface="Calibri Light" panose="020F0302020204030204" pitchFamily="34" charset="0"/>
              </a:rPr>
              <a:t> et al. The power of gene-based rare variant methods to detect disease-associated variation and test hypotheses about complex disease. </a:t>
            </a:r>
            <a:r>
              <a:rPr lang="es-ES" sz="2000" dirty="0" err="1" smtClean="0">
                <a:latin typeface="Calibri Light" panose="020F0302020204030204" pitchFamily="34" charset="0"/>
              </a:rPr>
              <a:t>PLoS</a:t>
            </a:r>
            <a:r>
              <a:rPr lang="es-ES" sz="2000" dirty="0" smtClean="0">
                <a:latin typeface="Calibri Light" panose="020F0302020204030204" pitchFamily="34" charset="0"/>
              </a:rPr>
              <a:t> </a:t>
            </a:r>
            <a:r>
              <a:rPr lang="es-ES" sz="2000" dirty="0" err="1">
                <a:latin typeface="Calibri Light" panose="020F0302020204030204" pitchFamily="34" charset="0"/>
              </a:rPr>
              <a:t>Genet</a:t>
            </a:r>
            <a:r>
              <a:rPr lang="es-ES" sz="2000" dirty="0">
                <a:latin typeface="Calibri Light" panose="020F0302020204030204" pitchFamily="34" charset="0"/>
              </a:rPr>
              <a:t>. 2015 </a:t>
            </a:r>
            <a:r>
              <a:rPr lang="es-ES" sz="2000" dirty="0" err="1">
                <a:latin typeface="Calibri Light" panose="020F0302020204030204" pitchFamily="34" charset="0"/>
              </a:rPr>
              <a:t>Apr</a:t>
            </a:r>
            <a:r>
              <a:rPr lang="es-ES" sz="2000" dirty="0">
                <a:latin typeface="Calibri Light" panose="020F0302020204030204" pitchFamily="34" charset="0"/>
              </a:rPr>
              <a:t> 23;11(4)</a:t>
            </a:r>
            <a:endParaRPr lang="en-US" sz="2000" dirty="0">
              <a:latin typeface="Calibri Light" panose="020F0302020204030204" pitchFamily="34" charset="0"/>
            </a:endParaRPr>
          </a:p>
          <a:p>
            <a:r>
              <a:rPr lang="en-US" sz="2000" dirty="0">
                <a:latin typeface="Calibri Light" panose="020F0302020204030204" pitchFamily="34" charset="0"/>
              </a:rPr>
              <a:t>Sun J </a:t>
            </a:r>
            <a:r>
              <a:rPr lang="en-US" sz="2000" dirty="0" smtClean="0">
                <a:latin typeface="Calibri Light" panose="020F0302020204030204" pitchFamily="34" charset="0"/>
              </a:rPr>
              <a:t>et </a:t>
            </a:r>
            <a:r>
              <a:rPr lang="en-US" sz="2000" dirty="0">
                <a:latin typeface="Calibri Light" panose="020F0302020204030204" pitchFamily="34" charset="0"/>
              </a:rPr>
              <a:t>al. A unified mixed-effects model for rare-variant association in sequencing studies. Genet </a:t>
            </a:r>
            <a:r>
              <a:rPr lang="en-US" sz="2000" dirty="0" err="1">
                <a:latin typeface="Calibri Light" panose="020F0302020204030204" pitchFamily="34" charset="0"/>
              </a:rPr>
              <a:t>Epidemiol</a:t>
            </a:r>
            <a:r>
              <a:rPr lang="en-US" sz="2000" dirty="0">
                <a:latin typeface="Calibri Light" panose="020F0302020204030204" pitchFamily="34" charset="0"/>
              </a:rPr>
              <a:t>. 2013 May;37(4):</a:t>
            </a:r>
            <a:r>
              <a:rPr lang="en-US" sz="2000" dirty="0" smtClean="0">
                <a:latin typeface="Calibri Light" panose="020F0302020204030204" pitchFamily="34" charset="0"/>
              </a:rPr>
              <a:t>334-44</a:t>
            </a:r>
          </a:p>
          <a:p>
            <a:r>
              <a:rPr lang="fr-FR" sz="2000" dirty="0">
                <a:latin typeface="Calibri Light" panose="020F0302020204030204" pitchFamily="34" charset="0"/>
              </a:rPr>
              <a:t>Wang et al. </a:t>
            </a:r>
            <a:r>
              <a:rPr lang="fr-FR" sz="2000" dirty="0" err="1">
                <a:latin typeface="Calibri Light" panose="020F0302020204030204" pitchFamily="34" charset="0"/>
              </a:rPr>
              <a:t>Genome</a:t>
            </a:r>
            <a:r>
              <a:rPr lang="fr-FR" sz="2000" dirty="0">
                <a:latin typeface="Calibri Light" panose="020F0302020204030204" pitchFamily="34" charset="0"/>
              </a:rPr>
              <a:t> </a:t>
            </a:r>
            <a:r>
              <a:rPr lang="fr-FR" sz="2000" dirty="0" err="1">
                <a:latin typeface="Calibri Light" panose="020F0302020204030204" pitchFamily="34" charset="0"/>
              </a:rPr>
              <a:t>measures</a:t>
            </a:r>
            <a:r>
              <a:rPr lang="fr-FR" sz="2000" dirty="0">
                <a:latin typeface="Calibri Light" panose="020F0302020204030204" pitchFamily="34" charset="0"/>
              </a:rPr>
              <a:t> </a:t>
            </a:r>
            <a:r>
              <a:rPr lang="fr-FR" sz="2000" dirty="0" err="1">
                <a:latin typeface="Calibri Light" panose="020F0302020204030204" pitchFamily="34" charset="0"/>
              </a:rPr>
              <a:t>used</a:t>
            </a:r>
            <a:r>
              <a:rPr lang="fr-FR" sz="2000" dirty="0">
                <a:latin typeface="Calibri Light" panose="020F0302020204030204" pitchFamily="34" charset="0"/>
              </a:rPr>
              <a:t> for </a:t>
            </a:r>
            <a:r>
              <a:rPr lang="fr-FR" sz="2000" dirty="0" err="1">
                <a:latin typeface="Calibri Light" panose="020F0302020204030204" pitchFamily="34" charset="0"/>
              </a:rPr>
              <a:t>quality</a:t>
            </a:r>
            <a:r>
              <a:rPr lang="fr-FR" sz="2000" dirty="0">
                <a:latin typeface="Calibri Light" panose="020F0302020204030204" pitchFamily="34" charset="0"/>
              </a:rPr>
              <a:t> control are </a:t>
            </a:r>
            <a:r>
              <a:rPr lang="fr-FR" sz="2000" dirty="0" err="1">
                <a:latin typeface="Calibri Light" panose="020F0302020204030204" pitchFamily="34" charset="0"/>
              </a:rPr>
              <a:t>dependant</a:t>
            </a:r>
            <a:r>
              <a:rPr lang="fr-FR" sz="2000" dirty="0">
                <a:latin typeface="Calibri Light" panose="020F0302020204030204" pitchFamily="34" charset="0"/>
              </a:rPr>
              <a:t> on </a:t>
            </a:r>
            <a:r>
              <a:rPr lang="fr-FR" sz="2000" dirty="0" err="1">
                <a:latin typeface="Calibri Light" panose="020F0302020204030204" pitchFamily="34" charset="0"/>
              </a:rPr>
              <a:t>gene</a:t>
            </a:r>
            <a:r>
              <a:rPr lang="fr-FR" sz="2000" dirty="0">
                <a:latin typeface="Calibri Light" panose="020F0302020204030204" pitchFamily="34" charset="0"/>
              </a:rPr>
              <a:t> </a:t>
            </a:r>
            <a:r>
              <a:rPr lang="fr-FR" sz="2000" dirty="0" err="1">
                <a:latin typeface="Calibri Light" panose="020F0302020204030204" pitchFamily="34" charset="0"/>
              </a:rPr>
              <a:t>function</a:t>
            </a:r>
            <a:r>
              <a:rPr lang="fr-FR" sz="2000" dirty="0">
                <a:latin typeface="Calibri Light" panose="020F0302020204030204" pitchFamily="34" charset="0"/>
              </a:rPr>
              <a:t> and </a:t>
            </a:r>
            <a:r>
              <a:rPr lang="fr-FR" sz="2000" dirty="0" err="1">
                <a:latin typeface="Calibri Light" panose="020F0302020204030204" pitchFamily="34" charset="0"/>
              </a:rPr>
              <a:t>ancestry</a:t>
            </a:r>
            <a:r>
              <a:rPr lang="fr-FR" sz="2000" dirty="0">
                <a:latin typeface="Calibri Light" panose="020F0302020204030204" pitchFamily="34" charset="0"/>
              </a:rPr>
              <a:t>. </a:t>
            </a:r>
            <a:r>
              <a:rPr lang="en-US" sz="2000" dirty="0">
                <a:latin typeface="Calibri Light" panose="020F0302020204030204" pitchFamily="34" charset="0"/>
              </a:rPr>
              <a:t>Bioinformatics. 2015 Feb 1; 31(3): 318–323</a:t>
            </a:r>
          </a:p>
          <a:p>
            <a:pPr marL="0" indent="0">
              <a:buNone/>
            </a:pPr>
            <a:endParaRPr lang="de-DE" sz="2000" dirty="0" smtClean="0">
              <a:latin typeface="Calibri Light" panose="020F0302020204030204" pitchFamily="34" charset="0"/>
            </a:endParaRPr>
          </a:p>
        </p:txBody>
      </p:sp>
    </p:spTree>
    <p:extLst>
      <p:ext uri="{BB962C8B-B14F-4D97-AF65-F5344CB8AC3E}">
        <p14:creationId xmlns:p14="http://schemas.microsoft.com/office/powerpoint/2010/main" val="568753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9982" y="1585495"/>
            <a:ext cx="8106508" cy="969496"/>
          </a:xfrm>
          <a:prstGeom prst="rect">
            <a:avLst/>
          </a:prstGeom>
        </p:spPr>
        <p:txBody>
          <a:bodyPr wrap="square">
            <a:spAutoFit/>
          </a:bodyPr>
          <a:lstStyle/>
          <a:p>
            <a:r>
              <a:rPr lang="fr-FR" sz="2400" b="1" dirty="0">
                <a:solidFill>
                  <a:srgbClr val="000000"/>
                </a:solidFill>
                <a:latin typeface="+mj-lt"/>
              </a:rPr>
              <a:t>Les séquences génomiques</a:t>
            </a:r>
            <a:endParaRPr lang="fr-FR" sz="2400" dirty="0">
              <a:solidFill>
                <a:srgbClr val="000000"/>
              </a:solidFill>
              <a:latin typeface="+mj-lt"/>
            </a:endParaRPr>
          </a:p>
          <a:p>
            <a:pPr marL="171450" indent="-171450">
              <a:buFont typeface="Arial" panose="020B0604020202020204" pitchFamily="34" charset="0"/>
              <a:buChar char="•"/>
            </a:pPr>
            <a:r>
              <a:rPr lang="fr-FR" sz="1100" dirty="0" smtClean="0">
                <a:solidFill>
                  <a:srgbClr val="000000"/>
                </a:solidFill>
                <a:latin typeface="+mj-lt"/>
              </a:rPr>
              <a:t>http</a:t>
            </a:r>
            <a:r>
              <a:rPr lang="fr-FR" sz="1100" dirty="0">
                <a:solidFill>
                  <a:srgbClr val="000000"/>
                </a:solidFill>
                <a:latin typeface="+mj-lt"/>
              </a:rPr>
              <a:t>://blog.illumina.com/blog/illumina/2014/04/30/next-generation-sequencing-challenges-and-clinical-translation</a:t>
            </a:r>
          </a:p>
          <a:p>
            <a:pPr marL="171450" indent="-171450">
              <a:buFont typeface="Arial" panose="020B0604020202020204" pitchFamily="34" charset="0"/>
              <a:buChar char="•"/>
            </a:pPr>
            <a:r>
              <a:rPr lang="fr-FR" sz="1100" dirty="0" smtClean="0">
                <a:solidFill>
                  <a:srgbClr val="000000"/>
                </a:solidFill>
                <a:latin typeface="+mj-lt"/>
              </a:rPr>
              <a:t>http</a:t>
            </a:r>
            <a:r>
              <a:rPr lang="fr-FR" sz="1100" dirty="0">
                <a:solidFill>
                  <a:srgbClr val="000000"/>
                </a:solidFill>
                <a:latin typeface="+mj-lt"/>
              </a:rPr>
              <a:t>://fr.academic.ru/dic.nsf/frwiki/49111</a:t>
            </a:r>
          </a:p>
          <a:p>
            <a:pPr marL="171450" indent="-171450">
              <a:buFont typeface="Arial" panose="020B0604020202020204" pitchFamily="34" charset="0"/>
              <a:buChar char="•"/>
            </a:pPr>
            <a:r>
              <a:rPr lang="en-US" sz="1100" dirty="0" err="1" smtClean="0">
                <a:solidFill>
                  <a:srgbClr val="000000"/>
                </a:solidFill>
                <a:latin typeface="+mj-lt"/>
              </a:rPr>
              <a:t>Mardis</a:t>
            </a:r>
            <a:r>
              <a:rPr lang="en-US" sz="1100" dirty="0" smtClean="0">
                <a:solidFill>
                  <a:srgbClr val="000000"/>
                </a:solidFill>
                <a:latin typeface="+mj-lt"/>
              </a:rPr>
              <a:t> </a:t>
            </a:r>
            <a:r>
              <a:rPr lang="en-US" sz="1100" dirty="0">
                <a:solidFill>
                  <a:srgbClr val="000000"/>
                </a:solidFill>
                <a:latin typeface="+mj-lt"/>
              </a:rPr>
              <a:t>ER. Next-</a:t>
            </a:r>
            <a:r>
              <a:rPr lang="en-US" sz="1100" dirty="0" err="1">
                <a:solidFill>
                  <a:srgbClr val="000000"/>
                </a:solidFill>
                <a:latin typeface="+mj-lt"/>
              </a:rPr>
              <a:t>generationsequencingplatforms</a:t>
            </a:r>
            <a:r>
              <a:rPr lang="en-US" sz="1100" dirty="0">
                <a:solidFill>
                  <a:srgbClr val="000000"/>
                </a:solidFill>
                <a:latin typeface="+mj-lt"/>
              </a:rPr>
              <a:t>. </a:t>
            </a:r>
            <a:r>
              <a:rPr lang="en-US" sz="1100" dirty="0" err="1">
                <a:solidFill>
                  <a:srgbClr val="000000"/>
                </a:solidFill>
                <a:latin typeface="+mj-lt"/>
              </a:rPr>
              <a:t>AnnuRevAnal</a:t>
            </a:r>
            <a:r>
              <a:rPr lang="en-US" sz="1100" dirty="0">
                <a:solidFill>
                  <a:srgbClr val="000000"/>
                </a:solidFill>
                <a:latin typeface="+mj-lt"/>
              </a:rPr>
              <a:t> </a:t>
            </a:r>
            <a:r>
              <a:rPr lang="en-US" sz="1100" dirty="0" err="1">
                <a:solidFill>
                  <a:srgbClr val="000000"/>
                </a:solidFill>
                <a:latin typeface="+mj-lt"/>
              </a:rPr>
              <a:t>Chem</a:t>
            </a:r>
            <a:r>
              <a:rPr lang="en-US" sz="1100" dirty="0">
                <a:solidFill>
                  <a:srgbClr val="000000"/>
                </a:solidFill>
                <a:latin typeface="+mj-lt"/>
              </a:rPr>
              <a:t>(</a:t>
            </a:r>
            <a:r>
              <a:rPr lang="en-US" sz="1100" dirty="0" err="1">
                <a:solidFill>
                  <a:srgbClr val="000000"/>
                </a:solidFill>
                <a:latin typeface="+mj-lt"/>
              </a:rPr>
              <a:t>PaloAlto</a:t>
            </a:r>
            <a:r>
              <a:rPr lang="en-US" sz="1100" dirty="0">
                <a:solidFill>
                  <a:srgbClr val="000000"/>
                </a:solidFill>
                <a:latin typeface="+mj-lt"/>
              </a:rPr>
              <a:t> </a:t>
            </a:r>
            <a:r>
              <a:rPr lang="en-US" sz="1100" dirty="0" err="1">
                <a:solidFill>
                  <a:srgbClr val="000000"/>
                </a:solidFill>
                <a:latin typeface="+mj-lt"/>
              </a:rPr>
              <a:t>Calif</a:t>
            </a:r>
            <a:r>
              <a:rPr lang="en-US" sz="1100" dirty="0">
                <a:solidFill>
                  <a:srgbClr val="000000"/>
                </a:solidFill>
                <a:latin typeface="+mj-lt"/>
              </a:rPr>
              <a:t>). 2013;6:287-303</a:t>
            </a:r>
          </a:p>
        </p:txBody>
      </p:sp>
      <p:sp>
        <p:nvSpPr>
          <p:cNvPr id="6" name="Rectangle 5"/>
          <p:cNvSpPr/>
          <p:nvPr/>
        </p:nvSpPr>
        <p:spPr>
          <a:xfrm>
            <a:off x="169982" y="2870627"/>
            <a:ext cx="8100647" cy="969496"/>
          </a:xfrm>
          <a:prstGeom prst="rect">
            <a:avLst/>
          </a:prstGeom>
        </p:spPr>
        <p:txBody>
          <a:bodyPr wrap="square">
            <a:spAutoFit/>
          </a:bodyPr>
          <a:lstStyle/>
          <a:p>
            <a:r>
              <a:rPr lang="fr-FR" sz="2400" b="1" dirty="0">
                <a:solidFill>
                  <a:srgbClr val="000000"/>
                </a:solidFill>
                <a:latin typeface="+mj-lt"/>
              </a:rPr>
              <a:t>Origine de </a:t>
            </a:r>
            <a:r>
              <a:rPr lang="fr-FR" sz="2400" b="1" dirty="0" err="1">
                <a:solidFill>
                  <a:srgbClr val="000000"/>
                </a:solidFill>
                <a:latin typeface="+mj-lt"/>
              </a:rPr>
              <a:t>variants</a:t>
            </a:r>
            <a:endParaRPr lang="fr-FR" sz="2400" dirty="0">
              <a:solidFill>
                <a:srgbClr val="000000"/>
              </a:solidFill>
              <a:latin typeface="+mj-lt"/>
            </a:endParaRPr>
          </a:p>
          <a:p>
            <a:pPr marL="171450" indent="-171450">
              <a:buFont typeface="Arial" panose="020B0604020202020204" pitchFamily="34" charset="0"/>
              <a:buChar char="•"/>
            </a:pPr>
            <a:r>
              <a:rPr lang="fr-FR" sz="1100" dirty="0" smtClean="0">
                <a:solidFill>
                  <a:srgbClr val="000000"/>
                </a:solidFill>
                <a:latin typeface="+mj-lt"/>
              </a:rPr>
              <a:t>http</a:t>
            </a:r>
            <a:r>
              <a:rPr lang="fr-FR" sz="1100" dirty="0">
                <a:solidFill>
                  <a:srgbClr val="000000"/>
                </a:solidFill>
                <a:latin typeface="+mj-lt"/>
              </a:rPr>
              <a:t>://www.microbiologybook.org/French-immuno/immchapter19.htm</a:t>
            </a:r>
          </a:p>
          <a:p>
            <a:pPr marL="171450" indent="-171450">
              <a:buFont typeface="Arial" panose="020B0604020202020204" pitchFamily="34" charset="0"/>
              <a:buChar char="•"/>
            </a:pPr>
            <a:r>
              <a:rPr lang="fr-FR" sz="1100" dirty="0" smtClean="0">
                <a:solidFill>
                  <a:srgbClr val="000000"/>
                </a:solidFill>
                <a:latin typeface="+mj-lt"/>
              </a:rPr>
              <a:t>http</a:t>
            </a:r>
            <a:r>
              <a:rPr lang="fr-FR" sz="1100" dirty="0">
                <a:solidFill>
                  <a:srgbClr val="000000"/>
                </a:solidFill>
                <a:latin typeface="+mj-lt"/>
              </a:rPr>
              <a:t>://www.cell.com/pb-assets/marketing/sliders/19192%20CPN%20CRISPR%20gene%20editing%20592x200.jpg</a:t>
            </a:r>
          </a:p>
          <a:p>
            <a:pPr marL="171450" indent="-171450">
              <a:buFont typeface="Arial" panose="020B0604020202020204" pitchFamily="34" charset="0"/>
              <a:buChar char="•"/>
            </a:pPr>
            <a:r>
              <a:rPr lang="fr-FR" sz="1100" dirty="0" smtClean="0">
                <a:solidFill>
                  <a:srgbClr val="000000"/>
                </a:solidFill>
                <a:latin typeface="+mj-lt"/>
              </a:rPr>
              <a:t>http</a:t>
            </a:r>
            <a:r>
              <a:rPr lang="fr-FR" sz="1100" dirty="0">
                <a:solidFill>
                  <a:srgbClr val="000000"/>
                </a:solidFill>
                <a:latin typeface="+mj-lt"/>
              </a:rPr>
              <a:t>://ib.bioninja.com.au/standard-level/topic-3-genetics/33-meiosis/somatic-vs-germline-mutatio.html</a:t>
            </a:r>
          </a:p>
        </p:txBody>
      </p:sp>
      <p:sp>
        <p:nvSpPr>
          <p:cNvPr id="7" name="Rectangle 6"/>
          <p:cNvSpPr/>
          <p:nvPr/>
        </p:nvSpPr>
        <p:spPr>
          <a:xfrm>
            <a:off x="6998676" y="5924466"/>
            <a:ext cx="6096000" cy="646331"/>
          </a:xfrm>
          <a:prstGeom prst="rect">
            <a:avLst/>
          </a:prstGeom>
        </p:spPr>
        <p:txBody>
          <a:bodyPr>
            <a:spAutoFit/>
          </a:bodyPr>
          <a:lstStyle/>
          <a:p>
            <a:r>
              <a:rPr lang="fr-FR" sz="2400" b="1" dirty="0">
                <a:solidFill>
                  <a:srgbClr val="000000"/>
                </a:solidFill>
                <a:latin typeface="+mj-lt"/>
              </a:rPr>
              <a:t>QC des </a:t>
            </a:r>
            <a:r>
              <a:rPr lang="fr-FR" sz="2400" b="1" dirty="0" err="1">
                <a:solidFill>
                  <a:srgbClr val="000000"/>
                </a:solidFill>
                <a:latin typeface="+mj-lt"/>
              </a:rPr>
              <a:t>variants</a:t>
            </a:r>
            <a:endParaRPr lang="fr-FR" sz="2400" dirty="0">
              <a:solidFill>
                <a:srgbClr val="000000"/>
              </a:solidFill>
              <a:latin typeface="+mj-lt"/>
            </a:endParaRPr>
          </a:p>
          <a:p>
            <a:pPr marL="171450" indent="-171450">
              <a:buFont typeface="Arial" panose="020B0604020202020204" pitchFamily="34" charset="0"/>
              <a:buChar char="•"/>
            </a:pPr>
            <a:r>
              <a:rPr lang="fr-FR" sz="1100" dirty="0" smtClean="0">
                <a:solidFill>
                  <a:srgbClr val="000000"/>
                </a:solidFill>
                <a:latin typeface="+mj-lt"/>
              </a:rPr>
              <a:t>https</a:t>
            </a:r>
            <a:r>
              <a:rPr lang="fr-FR" sz="1100" dirty="0">
                <a:solidFill>
                  <a:srgbClr val="000000"/>
                </a:solidFill>
                <a:latin typeface="+mj-lt"/>
              </a:rPr>
              <a:t>://ipfs.io/ipns/tr.wikipedia-on-ipfs.org/I/m/Hardy-Weinberg.svg.png</a:t>
            </a:r>
          </a:p>
        </p:txBody>
      </p:sp>
      <p:sp>
        <p:nvSpPr>
          <p:cNvPr id="8" name="Rectangle 7"/>
          <p:cNvSpPr/>
          <p:nvPr/>
        </p:nvSpPr>
        <p:spPr>
          <a:xfrm>
            <a:off x="6998676" y="4908326"/>
            <a:ext cx="6096000" cy="846386"/>
          </a:xfrm>
          <a:prstGeom prst="rect">
            <a:avLst/>
          </a:prstGeom>
        </p:spPr>
        <p:txBody>
          <a:bodyPr>
            <a:spAutoFit/>
          </a:bodyPr>
          <a:lstStyle/>
          <a:p>
            <a:r>
              <a:rPr lang="fr-FR" sz="2400" b="1" dirty="0">
                <a:solidFill>
                  <a:srgbClr val="000000"/>
                </a:solidFill>
                <a:latin typeface="+mj-lt"/>
              </a:rPr>
              <a:t>QC des individus</a:t>
            </a:r>
            <a:endParaRPr lang="fr-FR" sz="2400" dirty="0">
              <a:solidFill>
                <a:srgbClr val="000000"/>
              </a:solidFill>
              <a:latin typeface="+mj-lt"/>
            </a:endParaRPr>
          </a:p>
          <a:p>
            <a:pPr marL="171450" indent="-171450">
              <a:buFont typeface="Arial" panose="020B0604020202020204" pitchFamily="34" charset="0"/>
              <a:buChar char="•"/>
            </a:pPr>
            <a:r>
              <a:rPr lang="fr-FR" sz="1100" dirty="0" smtClean="0">
                <a:solidFill>
                  <a:srgbClr val="000000"/>
                </a:solidFill>
                <a:latin typeface="+mj-lt"/>
              </a:rPr>
              <a:t>Modèle </a:t>
            </a:r>
            <a:r>
              <a:rPr lang="fr-FR" sz="1100" dirty="0">
                <a:solidFill>
                  <a:srgbClr val="000000"/>
                </a:solidFill>
                <a:latin typeface="+mj-lt"/>
              </a:rPr>
              <a:t>transition/</a:t>
            </a:r>
            <a:r>
              <a:rPr lang="fr-FR" sz="1100" dirty="0" err="1">
                <a:solidFill>
                  <a:srgbClr val="000000"/>
                </a:solidFill>
                <a:latin typeface="+mj-lt"/>
              </a:rPr>
              <a:t>transversion</a:t>
            </a:r>
            <a:r>
              <a:rPr lang="fr-FR" sz="1400" dirty="0">
                <a:solidFill>
                  <a:srgbClr val="000000"/>
                </a:solidFill>
                <a:latin typeface="+mj-lt"/>
              </a:rPr>
              <a:t>: </a:t>
            </a:r>
            <a:r>
              <a:rPr lang="fr-FR" sz="1100" dirty="0">
                <a:solidFill>
                  <a:srgbClr val="000000"/>
                </a:solidFill>
                <a:latin typeface="+mj-lt"/>
              </a:rPr>
              <a:t>http://</a:t>
            </a:r>
            <a:r>
              <a:rPr lang="fr-FR" sz="1100" dirty="0" smtClean="0">
                <a:solidFill>
                  <a:srgbClr val="000000"/>
                </a:solidFill>
                <a:latin typeface="+mj-lt"/>
              </a:rPr>
              <a:t>dridk.me/transition_transversion.html</a:t>
            </a:r>
          </a:p>
          <a:p>
            <a:pPr marL="171450" indent="-171450">
              <a:buFont typeface="Arial" panose="020B0604020202020204" pitchFamily="34" charset="0"/>
              <a:buChar char="•"/>
            </a:pPr>
            <a:r>
              <a:rPr lang="fr-FR" sz="1100" dirty="0">
                <a:solidFill>
                  <a:srgbClr val="000000"/>
                </a:solidFill>
                <a:latin typeface="+mj-lt"/>
              </a:rPr>
              <a:t>https://en.wikipedia.org/wiki/Identity_by_descent</a:t>
            </a:r>
            <a:endParaRPr lang="fr-FR" sz="1100" dirty="0">
              <a:solidFill>
                <a:srgbClr val="000000"/>
              </a:solidFill>
              <a:latin typeface="+mj-lt"/>
            </a:endParaRPr>
          </a:p>
        </p:txBody>
      </p:sp>
      <p:sp>
        <p:nvSpPr>
          <p:cNvPr id="9" name="Rectangle 8"/>
          <p:cNvSpPr/>
          <p:nvPr/>
        </p:nvSpPr>
        <p:spPr>
          <a:xfrm>
            <a:off x="169983" y="4149986"/>
            <a:ext cx="10257693" cy="969496"/>
          </a:xfrm>
          <a:prstGeom prst="rect">
            <a:avLst/>
          </a:prstGeom>
        </p:spPr>
        <p:txBody>
          <a:bodyPr wrap="square">
            <a:spAutoFit/>
          </a:bodyPr>
          <a:lstStyle/>
          <a:p>
            <a:r>
              <a:rPr lang="fr-FR" sz="2400" b="1" dirty="0">
                <a:solidFill>
                  <a:srgbClr val="000000"/>
                </a:solidFill>
                <a:latin typeface="+mj-lt"/>
              </a:rPr>
              <a:t>Sources de données</a:t>
            </a:r>
            <a:endParaRPr lang="fr-FR" sz="2400" dirty="0">
              <a:solidFill>
                <a:srgbClr val="000000"/>
              </a:solidFill>
              <a:latin typeface="+mj-lt"/>
            </a:endParaRPr>
          </a:p>
          <a:p>
            <a:pPr marL="171450" indent="-171450">
              <a:buFont typeface="Arial" panose="020B0604020202020204" pitchFamily="34" charset="0"/>
              <a:buChar char="•"/>
            </a:pPr>
            <a:r>
              <a:rPr lang="en-US" sz="1100" i="1" dirty="0" err="1" smtClean="0">
                <a:solidFill>
                  <a:srgbClr val="000000"/>
                </a:solidFill>
                <a:latin typeface="+mj-lt"/>
              </a:rPr>
              <a:t>PabingerS</a:t>
            </a:r>
            <a:r>
              <a:rPr lang="en-US" sz="1100" i="1" dirty="0" smtClean="0">
                <a:solidFill>
                  <a:srgbClr val="000000"/>
                </a:solidFill>
                <a:latin typeface="+mj-lt"/>
              </a:rPr>
              <a:t> </a:t>
            </a:r>
            <a:r>
              <a:rPr lang="en-US" sz="1100" i="1" dirty="0">
                <a:solidFill>
                  <a:srgbClr val="000000"/>
                </a:solidFill>
                <a:latin typeface="+mj-lt"/>
              </a:rPr>
              <a:t>et al. A survey of tools for variant analysis of next-generation genome sequencing data. </a:t>
            </a:r>
            <a:r>
              <a:rPr lang="en-US" sz="1100" i="1" dirty="0" err="1">
                <a:solidFill>
                  <a:srgbClr val="000000"/>
                </a:solidFill>
                <a:latin typeface="+mj-lt"/>
              </a:rPr>
              <a:t>BriefBioinform</a:t>
            </a:r>
            <a:r>
              <a:rPr lang="en-US" sz="1100" i="1" dirty="0">
                <a:solidFill>
                  <a:srgbClr val="000000"/>
                </a:solidFill>
                <a:latin typeface="+mj-lt"/>
              </a:rPr>
              <a:t>. 2014 Mar;15(2):256-78</a:t>
            </a:r>
            <a:endParaRPr lang="en-US" sz="1100" dirty="0">
              <a:solidFill>
                <a:srgbClr val="000000"/>
              </a:solidFill>
              <a:latin typeface="+mj-lt"/>
            </a:endParaRPr>
          </a:p>
          <a:p>
            <a:pPr marL="171450" indent="-171450">
              <a:buFont typeface="Arial" panose="020B0604020202020204" pitchFamily="34" charset="0"/>
              <a:buChar char="•"/>
            </a:pPr>
            <a:r>
              <a:rPr lang="fr-FR" sz="1100" dirty="0" smtClean="0">
                <a:solidFill>
                  <a:srgbClr val="000000"/>
                </a:solidFill>
                <a:latin typeface="+mj-lt"/>
              </a:rPr>
              <a:t>Images </a:t>
            </a:r>
            <a:r>
              <a:rPr lang="fr-FR" sz="1100" dirty="0">
                <a:solidFill>
                  <a:srgbClr val="000000"/>
                </a:solidFill>
                <a:latin typeface="+mj-lt"/>
              </a:rPr>
              <a:t>«</a:t>
            </a:r>
            <a:r>
              <a:rPr lang="fr-FR" sz="1100" dirty="0" err="1">
                <a:solidFill>
                  <a:srgbClr val="000000"/>
                </a:solidFill>
                <a:latin typeface="+mj-lt"/>
              </a:rPr>
              <a:t>fastQ</a:t>
            </a:r>
            <a:r>
              <a:rPr lang="fr-FR" sz="1100" dirty="0">
                <a:solidFill>
                  <a:srgbClr val="000000"/>
                </a:solidFill>
                <a:latin typeface="+mj-lt"/>
              </a:rPr>
              <a:t>» et «couverture/profondeur» : </a:t>
            </a:r>
          </a:p>
          <a:p>
            <a:pPr marL="185738"/>
            <a:r>
              <a:rPr lang="fr-FR" sz="1100" dirty="0" smtClean="0">
                <a:solidFill>
                  <a:srgbClr val="000000"/>
                </a:solidFill>
                <a:latin typeface="+mj-lt"/>
              </a:rPr>
              <a:t>http</a:t>
            </a:r>
            <a:r>
              <a:rPr lang="fr-FR" sz="1100" dirty="0">
                <a:solidFill>
                  <a:srgbClr val="000000"/>
                </a:solidFill>
                <a:latin typeface="+mj-lt"/>
              </a:rPr>
              <a:t>://www.canceropole-gso.org/download/fichiers/3606/NGS+Canceropole+GSO+mai+2016+AGros_DIFF.pdf</a:t>
            </a:r>
          </a:p>
        </p:txBody>
      </p:sp>
      <p:sp>
        <p:nvSpPr>
          <p:cNvPr id="10" name="Rectangle 9"/>
          <p:cNvSpPr/>
          <p:nvPr/>
        </p:nvSpPr>
        <p:spPr>
          <a:xfrm>
            <a:off x="6998676" y="3499758"/>
            <a:ext cx="6096000" cy="646331"/>
          </a:xfrm>
          <a:prstGeom prst="rect">
            <a:avLst/>
          </a:prstGeom>
        </p:spPr>
        <p:txBody>
          <a:bodyPr>
            <a:spAutoFit/>
          </a:bodyPr>
          <a:lstStyle/>
          <a:p>
            <a:r>
              <a:rPr lang="fr-FR" sz="2400" b="1" dirty="0">
                <a:solidFill>
                  <a:srgbClr val="000000"/>
                </a:solidFill>
                <a:latin typeface="+mj-lt"/>
              </a:rPr>
              <a:t>Conséquences des </a:t>
            </a:r>
            <a:r>
              <a:rPr lang="fr-FR" sz="2400" b="1" dirty="0" err="1">
                <a:solidFill>
                  <a:srgbClr val="000000"/>
                </a:solidFill>
                <a:latin typeface="+mj-lt"/>
              </a:rPr>
              <a:t>variants</a:t>
            </a:r>
            <a:endParaRPr lang="fr-FR" sz="2400" dirty="0">
              <a:solidFill>
                <a:srgbClr val="000000"/>
              </a:solidFill>
              <a:latin typeface="+mj-lt"/>
            </a:endParaRPr>
          </a:p>
          <a:p>
            <a:pPr marL="171450" indent="-171450">
              <a:buFont typeface="Arial" panose="020B0604020202020204" pitchFamily="34" charset="0"/>
              <a:buChar char="•"/>
            </a:pPr>
            <a:r>
              <a:rPr lang="fr-FR" sz="1100" dirty="0" smtClean="0">
                <a:solidFill>
                  <a:srgbClr val="000000"/>
                </a:solidFill>
                <a:latin typeface="+mj-lt"/>
              </a:rPr>
              <a:t>https</a:t>
            </a:r>
            <a:r>
              <a:rPr lang="fr-FR" sz="1100" dirty="0">
                <a:solidFill>
                  <a:srgbClr val="000000"/>
                </a:solidFill>
                <a:latin typeface="+mj-lt"/>
              </a:rPr>
              <a:t>://catalog.flatworldknowledge.com/bookhub/reader/2547?e=gob-ch19_s05</a:t>
            </a:r>
          </a:p>
        </p:txBody>
      </p:sp>
      <p:sp>
        <p:nvSpPr>
          <p:cNvPr id="11" name="Rectangle 10"/>
          <p:cNvSpPr/>
          <p:nvPr/>
        </p:nvSpPr>
        <p:spPr>
          <a:xfrm>
            <a:off x="6998676" y="2292786"/>
            <a:ext cx="6096000" cy="830997"/>
          </a:xfrm>
          <a:prstGeom prst="rect">
            <a:avLst/>
          </a:prstGeom>
        </p:spPr>
        <p:txBody>
          <a:bodyPr>
            <a:spAutoFit/>
          </a:bodyPr>
          <a:lstStyle/>
          <a:p>
            <a:r>
              <a:rPr lang="fr-FR" sz="2400" b="1" dirty="0">
                <a:solidFill>
                  <a:srgbClr val="000000"/>
                </a:solidFill>
                <a:latin typeface="+mj-lt"/>
              </a:rPr>
              <a:t>Les </a:t>
            </a:r>
            <a:r>
              <a:rPr lang="fr-FR" sz="2400" b="1" dirty="0" err="1">
                <a:solidFill>
                  <a:srgbClr val="000000"/>
                </a:solidFill>
                <a:latin typeface="+mj-lt"/>
              </a:rPr>
              <a:t>variants</a:t>
            </a:r>
            <a:endParaRPr lang="fr-FR" sz="2400" dirty="0">
              <a:solidFill>
                <a:srgbClr val="000000"/>
              </a:solidFill>
              <a:latin typeface="+mj-lt"/>
            </a:endParaRPr>
          </a:p>
          <a:p>
            <a:pPr marL="171450" indent="-171450">
              <a:buFont typeface="Arial" panose="020B0604020202020204" pitchFamily="34" charset="0"/>
              <a:buChar char="•"/>
            </a:pPr>
            <a:r>
              <a:rPr lang="fr-FR" sz="1100" dirty="0" smtClean="0">
                <a:solidFill>
                  <a:srgbClr val="000000"/>
                </a:solidFill>
                <a:latin typeface="+mj-lt"/>
              </a:rPr>
              <a:t>https</a:t>
            </a:r>
            <a:r>
              <a:rPr lang="fr-FR" sz="1100" dirty="0">
                <a:solidFill>
                  <a:srgbClr val="000000"/>
                </a:solidFill>
                <a:latin typeface="+mj-lt"/>
              </a:rPr>
              <a:t>://www.mun.ca/biology/scarr/Human_Genome_Project_timeline.html</a:t>
            </a:r>
          </a:p>
          <a:p>
            <a:pPr marL="171450" indent="-171450">
              <a:buFont typeface="Arial" panose="020B0604020202020204" pitchFamily="34" charset="0"/>
              <a:buChar char="•"/>
            </a:pPr>
            <a:r>
              <a:rPr lang="fr-FR" sz="1100" dirty="0" smtClean="0">
                <a:solidFill>
                  <a:srgbClr val="000000"/>
                </a:solidFill>
                <a:latin typeface="+mj-lt"/>
              </a:rPr>
              <a:t>https</a:t>
            </a:r>
            <a:r>
              <a:rPr lang="fr-FR" sz="1100" dirty="0">
                <a:solidFill>
                  <a:srgbClr val="000000"/>
                </a:solidFill>
                <a:latin typeface="+mj-lt"/>
              </a:rPr>
              <a:t>://cdn1.sph.harvard.edu/wp-content/uploads/sites/21/2012/11/dnavariant2.jpg</a:t>
            </a:r>
          </a:p>
        </p:txBody>
      </p:sp>
      <p:sp>
        <p:nvSpPr>
          <p:cNvPr id="12" name="Titre 1"/>
          <p:cNvSpPr>
            <a:spLocks noGrp="1"/>
          </p:cNvSpPr>
          <p:nvPr>
            <p:ph type="title"/>
          </p:nvPr>
        </p:nvSpPr>
        <p:spPr>
          <a:xfrm>
            <a:off x="838200" y="365125"/>
            <a:ext cx="10515600" cy="1325563"/>
          </a:xfrm>
        </p:spPr>
        <p:txBody>
          <a:bodyPr>
            <a:normAutofit/>
          </a:bodyPr>
          <a:lstStyle/>
          <a:p>
            <a:r>
              <a:rPr lang="fr-FR" sz="3600" b="1" dirty="0">
                <a:ln w="0"/>
                <a:solidFill>
                  <a:schemeClr val="accent1"/>
                </a:solidFill>
                <a:effectLst>
                  <a:outerShdw blurRad="38100" dist="25400" dir="5400000" algn="ctr" rotWithShape="0">
                    <a:srgbClr val="6E747A">
                      <a:alpha val="43000"/>
                    </a:srgbClr>
                  </a:outerShdw>
                </a:effectLst>
              </a:rPr>
              <a:t>Références des illustrations</a:t>
            </a:r>
          </a:p>
        </p:txBody>
      </p:sp>
      <p:sp>
        <p:nvSpPr>
          <p:cNvPr id="13" name="Rectangle 12"/>
          <p:cNvSpPr/>
          <p:nvPr/>
        </p:nvSpPr>
        <p:spPr>
          <a:xfrm>
            <a:off x="169982" y="5429899"/>
            <a:ext cx="7215555" cy="646331"/>
          </a:xfrm>
          <a:prstGeom prst="rect">
            <a:avLst/>
          </a:prstGeom>
        </p:spPr>
        <p:txBody>
          <a:bodyPr wrap="square">
            <a:spAutoFit/>
          </a:bodyPr>
          <a:lstStyle/>
          <a:p>
            <a:r>
              <a:rPr lang="fr-FR" sz="2400" b="1" dirty="0">
                <a:solidFill>
                  <a:srgbClr val="000000"/>
                </a:solidFill>
                <a:latin typeface="+mj-lt"/>
              </a:rPr>
              <a:t>Problématique des </a:t>
            </a:r>
            <a:r>
              <a:rPr lang="fr-FR" sz="2400" b="1" dirty="0" err="1">
                <a:solidFill>
                  <a:srgbClr val="000000"/>
                </a:solidFill>
                <a:latin typeface="+mj-lt"/>
              </a:rPr>
              <a:t>variants</a:t>
            </a:r>
            <a:r>
              <a:rPr lang="fr-FR" sz="2400" b="1" dirty="0">
                <a:solidFill>
                  <a:srgbClr val="000000"/>
                </a:solidFill>
                <a:latin typeface="+mj-lt"/>
              </a:rPr>
              <a:t> rares</a:t>
            </a:r>
            <a:endParaRPr lang="fr-FR" sz="2400" dirty="0">
              <a:solidFill>
                <a:srgbClr val="000000"/>
              </a:solidFill>
              <a:latin typeface="+mj-lt"/>
            </a:endParaRPr>
          </a:p>
          <a:p>
            <a:pPr marL="171450" indent="-171450">
              <a:buFont typeface="Arial" panose="020B0604020202020204" pitchFamily="34" charset="0"/>
              <a:buChar char="•"/>
            </a:pPr>
            <a:r>
              <a:rPr lang="en-US" sz="1100" dirty="0" err="1" smtClean="0">
                <a:solidFill>
                  <a:srgbClr val="000000"/>
                </a:solidFill>
                <a:latin typeface="+mj-lt"/>
              </a:rPr>
              <a:t>Manolio</a:t>
            </a:r>
            <a:r>
              <a:rPr lang="en-US" sz="1100" dirty="0" smtClean="0">
                <a:solidFill>
                  <a:srgbClr val="000000"/>
                </a:solidFill>
                <a:latin typeface="+mj-lt"/>
              </a:rPr>
              <a:t> et </a:t>
            </a:r>
            <a:r>
              <a:rPr lang="en-US" sz="1100" dirty="0">
                <a:solidFill>
                  <a:srgbClr val="000000"/>
                </a:solidFill>
                <a:latin typeface="+mj-lt"/>
              </a:rPr>
              <a:t>al. Finding the missing heritability of complex diseases </a:t>
            </a:r>
            <a:r>
              <a:rPr lang="en-US" sz="1100" i="1" dirty="0">
                <a:solidFill>
                  <a:srgbClr val="000000"/>
                </a:solidFill>
                <a:latin typeface="+mj-lt"/>
              </a:rPr>
              <a:t>Nature</a:t>
            </a:r>
            <a:r>
              <a:rPr lang="en-US" sz="1100" dirty="0">
                <a:solidFill>
                  <a:srgbClr val="000000"/>
                </a:solidFill>
                <a:latin typeface="+mj-lt"/>
              </a:rPr>
              <a:t>. 2009 Oct 8; 461(7265): 747–753</a:t>
            </a:r>
          </a:p>
        </p:txBody>
      </p:sp>
    </p:spTree>
    <p:extLst>
      <p:ext uri="{BB962C8B-B14F-4D97-AF65-F5344CB8AC3E}">
        <p14:creationId xmlns:p14="http://schemas.microsoft.com/office/powerpoint/2010/main" val="1211089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600" b="1" dirty="0" smtClean="0">
                <a:ln w="0"/>
                <a:solidFill>
                  <a:schemeClr val="accent1"/>
                </a:solidFill>
                <a:effectLst>
                  <a:outerShdw blurRad="38100" dist="25400" dir="5400000" algn="ctr" rotWithShape="0">
                    <a:srgbClr val="6E747A">
                      <a:alpha val="43000"/>
                    </a:srgbClr>
                  </a:outerShdw>
                </a:effectLst>
              </a:rPr>
              <a:t>MERCI de votre attention ! </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4" name="Sous-titre 2"/>
          <p:cNvSpPr txBox="1">
            <a:spLocks/>
          </p:cNvSpPr>
          <p:nvPr/>
        </p:nvSpPr>
        <p:spPr>
          <a:xfrm>
            <a:off x="2389123" y="4048442"/>
            <a:ext cx="3407923" cy="27302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FR" sz="1800" dirty="0" smtClean="0">
                <a:ln w="0"/>
                <a:solidFill>
                  <a:schemeClr val="accent1"/>
                </a:solidFill>
                <a:effectLst>
                  <a:outerShdw blurRad="38100" dist="25400" dir="5400000" algn="ctr" rotWithShape="0">
                    <a:srgbClr val="6E747A">
                      <a:alpha val="43000"/>
                    </a:srgbClr>
                  </a:outerShdw>
                </a:effectLst>
              </a:rPr>
              <a:t>Amélie </a:t>
            </a:r>
            <a:r>
              <a:rPr lang="fr-FR" sz="1800" dirty="0" err="1" smtClean="0">
                <a:ln w="0"/>
                <a:solidFill>
                  <a:schemeClr val="accent1"/>
                </a:solidFill>
                <a:effectLst>
                  <a:outerShdw blurRad="38100" dist="25400" dir="5400000" algn="ctr" rotWithShape="0">
                    <a:srgbClr val="6E747A">
                      <a:alpha val="43000"/>
                    </a:srgbClr>
                  </a:outerShdw>
                </a:effectLst>
              </a:rPr>
              <a:t>Bonnefond</a:t>
            </a:r>
            <a:endParaRPr lang="fr-FR" sz="1800" dirty="0" smtClean="0">
              <a:ln w="0"/>
              <a:solidFill>
                <a:schemeClr val="accent1"/>
              </a:solidFill>
              <a:effectLst>
                <a:outerShdw blurRad="38100" dist="25400" dir="5400000" algn="ctr" rotWithShape="0">
                  <a:srgbClr val="6E747A">
                    <a:alpha val="43000"/>
                  </a:srgbClr>
                </a:outerShdw>
              </a:effectLst>
            </a:endParaRPr>
          </a:p>
          <a:p>
            <a:pPr marL="0" indent="0" algn="r">
              <a:buNone/>
            </a:pPr>
            <a:r>
              <a:rPr lang="fr-FR" sz="1800" dirty="0" smtClean="0">
                <a:ln w="0"/>
                <a:solidFill>
                  <a:schemeClr val="accent1"/>
                </a:solidFill>
                <a:effectLst>
                  <a:outerShdw blurRad="38100" dist="25400" dir="5400000" algn="ctr" rotWithShape="0">
                    <a:srgbClr val="6E747A">
                      <a:alpha val="43000"/>
                    </a:srgbClr>
                  </a:outerShdw>
                </a:effectLst>
              </a:rPr>
              <a:t>Mickaël </a:t>
            </a:r>
            <a:r>
              <a:rPr lang="fr-FR" sz="1800" dirty="0" err="1" smtClean="0">
                <a:ln w="0"/>
                <a:solidFill>
                  <a:schemeClr val="accent1"/>
                </a:solidFill>
                <a:effectLst>
                  <a:outerShdw blurRad="38100" dist="25400" dir="5400000" algn="ctr" rotWithShape="0">
                    <a:srgbClr val="6E747A">
                      <a:alpha val="43000"/>
                    </a:srgbClr>
                  </a:outerShdw>
                </a:effectLst>
              </a:rPr>
              <a:t>Canouil</a:t>
            </a:r>
            <a:endParaRPr lang="fr-FR" sz="1800" dirty="0" smtClean="0">
              <a:ln w="0"/>
              <a:solidFill>
                <a:schemeClr val="accent1"/>
              </a:solidFill>
              <a:effectLst>
                <a:outerShdw blurRad="38100" dist="25400" dir="5400000" algn="ctr" rotWithShape="0">
                  <a:srgbClr val="6E747A">
                    <a:alpha val="43000"/>
                  </a:srgbClr>
                </a:outerShdw>
              </a:effectLst>
            </a:endParaRPr>
          </a:p>
          <a:p>
            <a:pPr marL="0" indent="0" algn="r">
              <a:buNone/>
            </a:pPr>
            <a:r>
              <a:rPr lang="fr-FR" sz="1800" dirty="0" err="1" smtClean="0">
                <a:ln w="0"/>
                <a:solidFill>
                  <a:schemeClr val="accent1"/>
                </a:solidFill>
                <a:effectLst>
                  <a:outerShdw blurRad="38100" dist="25400" dir="5400000" algn="ctr" rotWithShape="0">
                    <a:srgbClr val="6E747A">
                      <a:alpha val="43000"/>
                    </a:srgbClr>
                  </a:outerShdw>
                </a:effectLst>
              </a:rPr>
              <a:t>Iandry</a:t>
            </a:r>
            <a:r>
              <a:rPr lang="fr-FR" sz="1800" dirty="0" smtClean="0">
                <a:ln w="0"/>
                <a:solidFill>
                  <a:schemeClr val="accent1"/>
                </a:solidFill>
                <a:effectLst>
                  <a:outerShdw blurRad="38100" dist="25400" dir="5400000" algn="ctr" rotWithShape="0">
                    <a:srgbClr val="6E747A">
                      <a:alpha val="43000"/>
                    </a:srgbClr>
                  </a:outerShdw>
                </a:effectLst>
              </a:rPr>
              <a:t> </a:t>
            </a:r>
            <a:r>
              <a:rPr lang="fr-FR" sz="1800" dirty="0" err="1" smtClean="0">
                <a:ln w="0"/>
                <a:solidFill>
                  <a:schemeClr val="accent1"/>
                </a:solidFill>
                <a:effectLst>
                  <a:outerShdw blurRad="38100" dist="25400" dir="5400000" algn="ctr" rotWithShape="0">
                    <a:srgbClr val="6E747A">
                      <a:alpha val="43000"/>
                    </a:srgbClr>
                  </a:outerShdw>
                </a:effectLst>
              </a:rPr>
              <a:t>Rabearivelo</a:t>
            </a:r>
            <a:endParaRPr lang="fr-FR" sz="1800" dirty="0" smtClean="0">
              <a:ln w="0"/>
              <a:solidFill>
                <a:schemeClr val="accent1"/>
              </a:solidFill>
              <a:effectLst>
                <a:outerShdw blurRad="38100" dist="25400" dir="5400000" algn="ctr" rotWithShape="0">
                  <a:srgbClr val="6E747A">
                    <a:alpha val="43000"/>
                  </a:srgbClr>
                </a:outerShdw>
              </a:effectLst>
            </a:endParaRPr>
          </a:p>
          <a:p>
            <a:pPr marL="0" indent="0" algn="r">
              <a:buNone/>
            </a:pPr>
            <a:r>
              <a:rPr lang="fr-FR" sz="1800" dirty="0" smtClean="0">
                <a:ln w="0"/>
                <a:solidFill>
                  <a:schemeClr val="accent1"/>
                </a:solidFill>
                <a:effectLst>
                  <a:outerShdw blurRad="38100" dist="25400" dir="5400000" algn="ctr" rotWithShape="0">
                    <a:srgbClr val="6E747A">
                      <a:alpha val="43000"/>
                    </a:srgbClr>
                  </a:outerShdw>
                </a:effectLst>
              </a:rPr>
              <a:t>Franck De </a:t>
            </a:r>
            <a:r>
              <a:rPr lang="fr-FR" sz="1800" dirty="0" err="1" smtClean="0">
                <a:ln w="0"/>
                <a:solidFill>
                  <a:schemeClr val="accent1"/>
                </a:solidFill>
                <a:effectLst>
                  <a:outerShdw blurRad="38100" dist="25400" dir="5400000" algn="ctr" rotWithShape="0">
                    <a:srgbClr val="6E747A">
                      <a:alpha val="43000"/>
                    </a:srgbClr>
                  </a:outerShdw>
                </a:effectLst>
              </a:rPr>
              <a:t>Graeve</a:t>
            </a:r>
            <a:endParaRPr lang="fr-FR" sz="1800" dirty="0" smtClean="0">
              <a:ln w="0"/>
              <a:solidFill>
                <a:schemeClr val="accent1"/>
              </a:solidFill>
              <a:effectLst>
                <a:outerShdw blurRad="38100" dist="25400" dir="5400000" algn="ctr" rotWithShape="0">
                  <a:srgbClr val="6E747A">
                    <a:alpha val="43000"/>
                  </a:srgbClr>
                </a:outerShdw>
              </a:effectLst>
            </a:endParaRPr>
          </a:p>
          <a:p>
            <a:pPr marL="0" indent="0" algn="r">
              <a:buNone/>
            </a:pPr>
            <a:r>
              <a:rPr lang="fr-FR" sz="1800" dirty="0" smtClean="0">
                <a:ln w="0"/>
                <a:solidFill>
                  <a:schemeClr val="accent1"/>
                </a:solidFill>
                <a:effectLst>
                  <a:outerShdw blurRad="38100" dist="25400" dir="5400000" algn="ctr" rotWithShape="0">
                    <a:srgbClr val="6E747A">
                      <a:alpha val="43000"/>
                    </a:srgbClr>
                  </a:outerShdw>
                </a:effectLst>
              </a:rPr>
              <a:t>Olivier Sand</a:t>
            </a:r>
          </a:p>
          <a:p>
            <a:pPr marL="0" indent="0" algn="r">
              <a:buNone/>
            </a:pPr>
            <a:r>
              <a:rPr lang="fr-FR" sz="1800" dirty="0" smtClean="0">
                <a:ln w="0"/>
                <a:solidFill>
                  <a:schemeClr val="accent1"/>
                </a:solidFill>
                <a:effectLst>
                  <a:outerShdw blurRad="38100" dist="25400" dir="5400000" algn="ctr" rotWithShape="0">
                    <a:srgbClr val="6E747A">
                      <a:alpha val="43000"/>
                    </a:srgbClr>
                  </a:outerShdw>
                </a:effectLst>
              </a:rPr>
              <a:t>Et l’ensemble de l’équipe NGS</a:t>
            </a:r>
          </a:p>
          <a:p>
            <a:pPr marL="0" indent="0" algn="r">
              <a:buNone/>
            </a:pPr>
            <a:r>
              <a:rPr lang="en-GB" sz="1800" dirty="0" smtClean="0">
                <a:ln w="0"/>
                <a:solidFill>
                  <a:schemeClr val="accent1"/>
                </a:solidFill>
                <a:effectLst>
                  <a:outerShdw blurRad="38100" dist="25400" dir="5400000" algn="ctr" rotWithShape="0">
                    <a:srgbClr val="6E747A">
                      <a:alpha val="43000"/>
                    </a:srgbClr>
                  </a:outerShdw>
                </a:effectLst>
              </a:rPr>
              <a:t> </a:t>
            </a:r>
          </a:p>
        </p:txBody>
      </p:sp>
      <p:sp>
        <p:nvSpPr>
          <p:cNvPr id="6" name="Sous-titre 2"/>
          <p:cNvSpPr txBox="1">
            <a:spLocks/>
          </p:cNvSpPr>
          <p:nvPr/>
        </p:nvSpPr>
        <p:spPr>
          <a:xfrm>
            <a:off x="5926171" y="3802750"/>
            <a:ext cx="3498715" cy="8571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800" dirty="0">
              <a:ln w="0"/>
              <a:solidFill>
                <a:schemeClr val="accent1"/>
              </a:solidFill>
              <a:effectLst>
                <a:outerShdw blurRad="38100" dist="25400" dir="5400000" algn="ctr" rotWithShape="0">
                  <a:srgbClr val="6E747A">
                    <a:alpha val="43000"/>
                  </a:srgbClr>
                </a:outerShdw>
              </a:effectLst>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0639" y="1659277"/>
            <a:ext cx="1668494" cy="914069"/>
          </a:xfrm>
          <a:prstGeom prst="rect">
            <a:avLst/>
          </a:prstGeom>
        </p:spPr>
      </p:pic>
      <p:pic>
        <p:nvPicPr>
          <p:cNvPr id="8" name="Image 7"/>
          <p:cNvPicPr>
            <a:picLocks noChangeAspect="1"/>
          </p:cNvPicPr>
          <p:nvPr/>
        </p:nvPicPr>
        <p:blipFill>
          <a:blip r:embed="rId4"/>
          <a:stretch>
            <a:fillRect/>
          </a:stretch>
        </p:blipFill>
        <p:spPr>
          <a:xfrm>
            <a:off x="10477914" y="1690688"/>
            <a:ext cx="875886" cy="875886"/>
          </a:xfrm>
          <a:prstGeom prst="rect">
            <a:avLst/>
          </a:prstGeom>
        </p:spPr>
      </p:pic>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9502" y="1659463"/>
            <a:ext cx="1167544" cy="827736"/>
          </a:xfrm>
          <a:prstGeom prst="rect">
            <a:avLst/>
          </a:prstGeom>
        </p:spPr>
      </p:pic>
      <p:pic>
        <p:nvPicPr>
          <p:cNvPr id="10" name="Image 9"/>
          <p:cNvPicPr>
            <a:picLocks noChangeAspect="1"/>
          </p:cNvPicPr>
          <p:nvPr/>
        </p:nvPicPr>
        <p:blipFill>
          <a:blip r:embed="rId6"/>
          <a:stretch>
            <a:fillRect/>
          </a:stretch>
        </p:blipFill>
        <p:spPr>
          <a:xfrm>
            <a:off x="3508982" y="1659277"/>
            <a:ext cx="793037" cy="793037"/>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6703" y="1663675"/>
            <a:ext cx="1627102" cy="781009"/>
          </a:xfrm>
          <a:prstGeom prst="rect">
            <a:avLst/>
          </a:prstGeom>
        </p:spPr>
      </p:pic>
      <p:pic>
        <p:nvPicPr>
          <p:cNvPr id="12" name="Imag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398" y="1659277"/>
            <a:ext cx="1044129" cy="781009"/>
          </a:xfrm>
          <a:prstGeom prst="rect">
            <a:avLst/>
          </a:prstGeom>
        </p:spPr>
      </p:pic>
      <p:pic>
        <p:nvPicPr>
          <p:cNvPr id="13" name="Imag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45707" y="2594207"/>
            <a:ext cx="3783087" cy="786096"/>
          </a:xfrm>
          <a:prstGeom prst="rect">
            <a:avLst/>
          </a:prstGeom>
        </p:spPr>
      </p:pic>
      <p:sp>
        <p:nvSpPr>
          <p:cNvPr id="14" name="Rectangle 13"/>
          <p:cNvSpPr/>
          <p:nvPr/>
        </p:nvSpPr>
        <p:spPr>
          <a:xfrm>
            <a:off x="6227363" y="4045263"/>
            <a:ext cx="5991640" cy="1456809"/>
          </a:xfrm>
          <a:prstGeom prst="rect">
            <a:avLst/>
          </a:prstGeom>
        </p:spPr>
        <p:txBody>
          <a:bodyPr wrap="none">
            <a:spAutoFit/>
          </a:bodyPr>
          <a:lstStyle/>
          <a:p>
            <a:r>
              <a:rPr lang="fr-FR" dirty="0" smtClean="0">
                <a:ln w="0"/>
                <a:solidFill>
                  <a:schemeClr val="accent1"/>
                </a:solidFill>
                <a:effectLst>
                  <a:outerShdw blurRad="38100" dist="25400" dir="5400000" algn="ctr" rotWithShape="0">
                    <a:srgbClr val="6E747A">
                      <a:alpha val="43000"/>
                    </a:srgbClr>
                  </a:outerShdw>
                </a:effectLst>
              </a:rPr>
              <a:t>Laurent </a:t>
            </a:r>
            <a:r>
              <a:rPr lang="fr-FR" dirty="0" err="1" smtClean="0">
                <a:ln w="0"/>
                <a:solidFill>
                  <a:schemeClr val="accent1"/>
                </a:solidFill>
                <a:effectLst>
                  <a:outerShdw blurRad="38100" dist="25400" dir="5400000" algn="ctr" rotWithShape="0">
                    <a:srgbClr val="6E747A">
                      <a:alpha val="43000"/>
                    </a:srgbClr>
                  </a:outerShdw>
                </a:effectLst>
              </a:rPr>
              <a:t>Castéra</a:t>
            </a:r>
            <a:endParaRPr lang="fr-FR" dirty="0" smtClean="0">
              <a:ln w="0"/>
              <a:solidFill>
                <a:schemeClr val="accent1"/>
              </a:solidFill>
              <a:effectLst>
                <a:outerShdw blurRad="38100" dist="25400" dir="5400000" algn="ctr" rotWithShape="0">
                  <a:srgbClr val="6E747A">
                    <a:alpha val="43000"/>
                  </a:srgbClr>
                </a:outerShdw>
              </a:effectLst>
            </a:endParaRPr>
          </a:p>
          <a:p>
            <a:pPr>
              <a:spcBef>
                <a:spcPts val="1000"/>
              </a:spcBef>
            </a:pPr>
            <a:r>
              <a:rPr lang="fr-FR" dirty="0" smtClean="0">
                <a:ln w="0"/>
                <a:solidFill>
                  <a:schemeClr val="accent1"/>
                </a:solidFill>
                <a:effectLst>
                  <a:outerShdw blurRad="38100" dist="25400" dir="5400000" algn="ctr" rotWithShape="0">
                    <a:srgbClr val="6E747A">
                      <a:alpha val="43000"/>
                    </a:srgbClr>
                  </a:outerShdw>
                </a:effectLst>
              </a:rPr>
              <a:t>Etienne Muller</a:t>
            </a:r>
          </a:p>
          <a:p>
            <a:pPr>
              <a:spcBef>
                <a:spcPts val="1000"/>
              </a:spcBef>
            </a:pPr>
            <a:r>
              <a:rPr lang="fr-FR" dirty="0">
                <a:ln w="0"/>
                <a:solidFill>
                  <a:schemeClr val="accent1"/>
                </a:solidFill>
                <a:effectLst>
                  <a:outerShdw blurRad="38100" dist="25400" dir="5400000" algn="ctr" rotWithShape="0">
                    <a:srgbClr val="6E747A">
                      <a:alpha val="43000"/>
                    </a:srgbClr>
                  </a:outerShdw>
                </a:effectLst>
              </a:rPr>
              <a:t>Et l’ensemble de l’équipe </a:t>
            </a:r>
            <a:r>
              <a:rPr lang="fr-FR" dirty="0" smtClean="0">
                <a:ln w="0"/>
                <a:solidFill>
                  <a:schemeClr val="accent1"/>
                </a:solidFill>
                <a:effectLst>
                  <a:outerShdw blurRad="38100" dist="25400" dir="5400000" algn="ctr" rotWithShape="0">
                    <a:srgbClr val="6E747A">
                      <a:alpha val="43000"/>
                    </a:srgbClr>
                  </a:outerShdw>
                </a:effectLst>
              </a:rPr>
              <a:t>du LBGC du centre François </a:t>
            </a:r>
            <a:r>
              <a:rPr lang="fr-FR" dirty="0" err="1" smtClean="0">
                <a:ln w="0"/>
                <a:solidFill>
                  <a:schemeClr val="accent1"/>
                </a:solidFill>
                <a:effectLst>
                  <a:outerShdw blurRad="38100" dist="25400" dir="5400000" algn="ctr" rotWithShape="0">
                    <a:srgbClr val="6E747A">
                      <a:alpha val="43000"/>
                    </a:srgbClr>
                  </a:outerShdw>
                </a:effectLst>
              </a:rPr>
              <a:t>Baclesse</a:t>
            </a:r>
            <a:endParaRPr lang="fr-FR" dirty="0" smtClean="0">
              <a:ln w="0"/>
              <a:solidFill>
                <a:schemeClr val="accent1"/>
              </a:solidFill>
              <a:effectLst>
                <a:outerShdw blurRad="38100" dist="25400" dir="5400000" algn="ctr" rotWithShape="0">
                  <a:srgbClr val="6E747A">
                    <a:alpha val="43000"/>
                  </a:srgbClr>
                </a:outerShdw>
              </a:effectLst>
            </a:endParaRPr>
          </a:p>
          <a:p>
            <a:endParaRPr lang="fr-FR" dirty="0">
              <a:ln w="0"/>
              <a:solidFill>
                <a:schemeClr val="accent1"/>
              </a:solidFill>
              <a:effectLst>
                <a:outerShdw blurRad="38100" dist="25400" dir="5400000" algn="ctr" rotWithShape="0">
                  <a:srgbClr val="6E747A">
                    <a:alpha val="43000"/>
                  </a:srgbClr>
                </a:outerShdw>
              </a:effectLst>
            </a:endParaRPr>
          </a:p>
        </p:txBody>
      </p:sp>
      <p:sp>
        <p:nvSpPr>
          <p:cNvPr id="15" name="Rectangle 14"/>
          <p:cNvSpPr/>
          <p:nvPr/>
        </p:nvSpPr>
        <p:spPr>
          <a:xfrm>
            <a:off x="5101272" y="3517152"/>
            <a:ext cx="1989455" cy="369332"/>
          </a:xfrm>
          <a:prstGeom prst="rect">
            <a:avLst/>
          </a:prstGeom>
        </p:spPr>
        <p:txBody>
          <a:bodyPr wrap="none">
            <a:spAutoFit/>
          </a:bodyPr>
          <a:lstStyle/>
          <a:p>
            <a:r>
              <a:rPr lang="fr-FR" dirty="0" smtClean="0">
                <a:ln w="0"/>
                <a:solidFill>
                  <a:schemeClr val="accent1"/>
                </a:solidFill>
                <a:effectLst>
                  <a:outerShdw blurRad="38100" dist="25400" dir="5400000" algn="ctr" rotWithShape="0">
                    <a:srgbClr val="6E747A">
                      <a:alpha val="43000"/>
                    </a:srgbClr>
                  </a:outerShdw>
                </a:effectLst>
              </a:rPr>
              <a:t>Merci également à </a:t>
            </a:r>
            <a:endParaRPr lang="fr-FR" dirty="0">
              <a:ln w="0"/>
              <a:solidFill>
                <a:schemeClr val="accent1"/>
              </a:solidFill>
              <a:effectLst>
                <a:outerShdw blurRad="38100" dist="25400" dir="5400000" algn="ctr" rotWithShape="0">
                  <a:srgbClr val="6E747A">
                    <a:alpha val="43000"/>
                  </a:srgbClr>
                </a:outerShdw>
              </a:effectLst>
            </a:endParaRPr>
          </a:p>
        </p:txBody>
      </p:sp>
      <p:pic>
        <p:nvPicPr>
          <p:cNvPr id="16" name="Image 15"/>
          <p:cNvPicPr>
            <a:picLocks noChangeAspect="1"/>
          </p:cNvPicPr>
          <p:nvPr/>
        </p:nvPicPr>
        <p:blipFill>
          <a:blip r:embed="rId10"/>
          <a:stretch>
            <a:fillRect/>
          </a:stretch>
        </p:blipFill>
        <p:spPr>
          <a:xfrm>
            <a:off x="6801254" y="1656402"/>
            <a:ext cx="1570604" cy="974416"/>
          </a:xfrm>
          <a:prstGeom prst="rect">
            <a:avLst/>
          </a:prstGeom>
        </p:spPr>
      </p:pic>
    </p:spTree>
    <p:extLst>
      <p:ext uri="{BB962C8B-B14F-4D97-AF65-F5344CB8AC3E}">
        <p14:creationId xmlns:p14="http://schemas.microsoft.com/office/powerpoint/2010/main" val="1381182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05156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les séquences génomiques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173421" y="1243131"/>
            <a:ext cx="8434552" cy="1444749"/>
          </a:xfrm>
        </p:spPr>
        <p:txBody>
          <a:bodyPr>
            <a:normAutofit/>
          </a:bodyPr>
          <a:lstStyle/>
          <a:p>
            <a:pPr marL="0" lvl="1" indent="0" algn="just">
              <a:buNone/>
            </a:pPr>
            <a:r>
              <a:rPr lang="fr-FR" sz="2000" dirty="0" smtClean="0"/>
              <a:t>Une </a:t>
            </a:r>
            <a:r>
              <a:rPr lang="fr-FR" sz="2000" b="1" dirty="0"/>
              <a:t>séquence génomique </a:t>
            </a:r>
            <a:r>
              <a:rPr lang="fr-FR" sz="2000" dirty="0" smtClean="0"/>
              <a:t>est une représentation de </a:t>
            </a:r>
            <a:r>
              <a:rPr lang="fr-FR" sz="2000" dirty="0"/>
              <a:t>l'enchaînement des </a:t>
            </a:r>
            <a:r>
              <a:rPr lang="fr-FR" sz="2000" dirty="0" err="1" smtClean="0"/>
              <a:t>désoxyribonucléotides</a:t>
            </a:r>
            <a:r>
              <a:rPr lang="fr-FR" sz="2000" dirty="0" smtClean="0"/>
              <a:t> </a:t>
            </a:r>
            <a:r>
              <a:rPr lang="fr-FR" sz="2000" dirty="0"/>
              <a:t>le long </a:t>
            </a:r>
            <a:r>
              <a:rPr lang="fr-FR" sz="2000" dirty="0" smtClean="0"/>
              <a:t>d'un brin d’une </a:t>
            </a:r>
            <a:r>
              <a:rPr lang="fr-FR" sz="2000" dirty="0"/>
              <a:t>macromolécule d'</a:t>
            </a:r>
            <a:r>
              <a:rPr lang="fr-FR" sz="2000" b="1" dirty="0"/>
              <a:t>ADN</a:t>
            </a:r>
            <a:r>
              <a:rPr lang="fr-FR" sz="2000" dirty="0"/>
              <a:t>. Elle </a:t>
            </a:r>
            <a:r>
              <a:rPr lang="fr-FR" sz="2000" dirty="0" smtClean="0"/>
              <a:t>est représentée </a:t>
            </a:r>
            <a:r>
              <a:rPr lang="fr-FR" sz="2000" dirty="0"/>
              <a:t>par une chaîne de caractères utilisant l'alphabet A,C,G et T, initiales des bases azotées : Adénine, Cytosine, Guanine et </a:t>
            </a:r>
            <a:r>
              <a:rPr lang="fr-FR" sz="2000" dirty="0" smtClean="0"/>
              <a:t>Thymine.</a:t>
            </a:r>
          </a:p>
          <a:p>
            <a:pPr marL="457200" lvl="1" indent="0" algn="just">
              <a:buNone/>
            </a:pPr>
            <a:endParaRPr lang="fr-FR" sz="2000" b="1" dirty="0" smtClean="0"/>
          </a:p>
          <a:p>
            <a:pPr marL="457200" lvl="1" indent="0" algn="just">
              <a:buNone/>
            </a:pPr>
            <a:endParaRPr lang="fr-FR" sz="2000" dirty="0" smtClean="0"/>
          </a:p>
        </p:txBody>
      </p:sp>
      <p:pic>
        <p:nvPicPr>
          <p:cNvPr id="4" name="Image 3"/>
          <p:cNvPicPr>
            <a:picLocks noChangeAspect="1"/>
          </p:cNvPicPr>
          <p:nvPr/>
        </p:nvPicPr>
        <p:blipFill rotWithShape="1">
          <a:blip r:embed="rId2"/>
          <a:srcRect l="774" t="1713" r="1324" b="1713"/>
          <a:stretch/>
        </p:blipFill>
        <p:spPr>
          <a:xfrm>
            <a:off x="6996393" y="4898258"/>
            <a:ext cx="5040000" cy="1703550"/>
          </a:xfrm>
          <a:prstGeom prst="rect">
            <a:avLst/>
          </a:prstGeom>
        </p:spPr>
      </p:pic>
      <p:pic>
        <p:nvPicPr>
          <p:cNvPr id="7" name="Image 6"/>
          <p:cNvPicPr>
            <a:picLocks noChangeAspect="1"/>
          </p:cNvPicPr>
          <p:nvPr/>
        </p:nvPicPr>
        <p:blipFill>
          <a:blip r:embed="rId3"/>
          <a:stretch>
            <a:fillRect/>
          </a:stretch>
        </p:blipFill>
        <p:spPr>
          <a:xfrm>
            <a:off x="8774974" y="899343"/>
            <a:ext cx="3243605" cy="2069011"/>
          </a:xfrm>
          <a:prstGeom prst="rect">
            <a:avLst/>
          </a:prstGeom>
          <a:effectLst>
            <a:softEdge rad="215900"/>
          </a:effectLst>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18" y="2866434"/>
            <a:ext cx="4991663" cy="1856485"/>
          </a:xfrm>
          <a:prstGeom prst="rect">
            <a:avLst/>
          </a:prstGeom>
        </p:spPr>
      </p:pic>
      <p:sp>
        <p:nvSpPr>
          <p:cNvPr id="6" name="Rectangle 5"/>
          <p:cNvSpPr/>
          <p:nvPr/>
        </p:nvSpPr>
        <p:spPr>
          <a:xfrm>
            <a:off x="5969876" y="2979069"/>
            <a:ext cx="5732274" cy="1631216"/>
          </a:xfrm>
          <a:prstGeom prst="rect">
            <a:avLst/>
          </a:prstGeom>
        </p:spPr>
        <p:txBody>
          <a:bodyPr wrap="square">
            <a:spAutoFit/>
          </a:bodyPr>
          <a:lstStyle/>
          <a:p>
            <a:pPr algn="just"/>
            <a:r>
              <a:rPr lang="fr-FR" sz="2000" dirty="0"/>
              <a:t>Un </a:t>
            </a:r>
            <a:r>
              <a:rPr lang="fr-FR" sz="2000" b="1" dirty="0"/>
              <a:t>gène</a:t>
            </a:r>
            <a:r>
              <a:rPr lang="fr-FR" sz="2000" dirty="0"/>
              <a:t> est une séquence génomique susceptible d’être transcrite en ARN, voire ensuite traduite en protéine selon le </a:t>
            </a:r>
            <a:r>
              <a:rPr lang="fr-FR" sz="2000" b="1" dirty="0"/>
              <a:t>code génétique </a:t>
            </a:r>
            <a:r>
              <a:rPr lang="fr-FR" sz="2000" dirty="0"/>
              <a:t>et une combinaison de ses </a:t>
            </a:r>
            <a:r>
              <a:rPr lang="fr-FR" sz="2000" b="1" dirty="0"/>
              <a:t>exons</a:t>
            </a:r>
            <a:r>
              <a:rPr lang="fr-FR" sz="2000" dirty="0"/>
              <a:t> (un transcrit). Les </a:t>
            </a:r>
            <a:r>
              <a:rPr lang="fr-FR" sz="2000" b="1" dirty="0"/>
              <a:t>introns</a:t>
            </a:r>
            <a:r>
              <a:rPr lang="fr-FR" sz="2000" dirty="0"/>
              <a:t> sont des régions dites non-codantes.</a:t>
            </a:r>
          </a:p>
        </p:txBody>
      </p:sp>
      <p:sp>
        <p:nvSpPr>
          <p:cNvPr id="8" name="Rectangle 7"/>
          <p:cNvSpPr/>
          <p:nvPr/>
        </p:nvSpPr>
        <p:spPr>
          <a:xfrm>
            <a:off x="173421" y="5275152"/>
            <a:ext cx="6822972" cy="1323439"/>
          </a:xfrm>
          <a:prstGeom prst="rect">
            <a:avLst/>
          </a:prstGeom>
        </p:spPr>
        <p:txBody>
          <a:bodyPr wrap="square">
            <a:spAutoFit/>
          </a:bodyPr>
          <a:lstStyle/>
          <a:p>
            <a:pPr algn="just"/>
            <a:r>
              <a:rPr lang="fr-FR" sz="2000" b="1" dirty="0"/>
              <a:t>La séquençage de nouvelle génération (NGS) ou séquençage à haut débit </a:t>
            </a:r>
            <a:r>
              <a:rPr lang="fr-FR" sz="2000" dirty="0"/>
              <a:t>permet de lire des séquences </a:t>
            </a:r>
            <a:r>
              <a:rPr lang="fr-FR" sz="2000" dirty="0" smtClean="0"/>
              <a:t>génomiques </a:t>
            </a:r>
            <a:r>
              <a:rPr lang="fr-FR" sz="2000" dirty="0"/>
              <a:t>rapidement et de façon ciblée : lecture d’un ensemble de gènes, lecture de l’</a:t>
            </a:r>
            <a:r>
              <a:rPr lang="fr-FR" sz="2000" dirty="0" err="1"/>
              <a:t>exome</a:t>
            </a:r>
            <a:r>
              <a:rPr lang="fr-FR" sz="2000" dirty="0"/>
              <a:t> complet (WES) ou du génome entier (WGS).</a:t>
            </a:r>
          </a:p>
        </p:txBody>
      </p:sp>
    </p:spTree>
    <p:extLst>
      <p:ext uri="{BB962C8B-B14F-4D97-AF65-F5344CB8AC3E}">
        <p14:creationId xmlns:p14="http://schemas.microsoft.com/office/powerpoint/2010/main" val="412362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0515600" cy="1325563"/>
          </a:xfrm>
        </p:spPr>
        <p:txBody>
          <a:bodyPr>
            <a:normAutofit/>
          </a:bodyPr>
          <a:lstStyle/>
          <a:p>
            <a:r>
              <a:rPr lang="fr-FR" sz="3600" b="1" dirty="0">
                <a:ln w="0"/>
                <a:solidFill>
                  <a:schemeClr val="accent1"/>
                </a:solidFill>
                <a:effectLst>
                  <a:outerShdw blurRad="38100" dist="25400" dir="5400000" algn="ctr" rotWithShape="0">
                    <a:srgbClr val="6E747A">
                      <a:alpha val="43000"/>
                    </a:srgbClr>
                  </a:outerShdw>
                </a:effectLst>
              </a:rPr>
              <a:t>Introduction, les </a:t>
            </a:r>
            <a:r>
              <a:rPr lang="fr-FR" sz="3600" b="1" dirty="0" smtClean="0">
                <a:ln w="0"/>
                <a:solidFill>
                  <a:schemeClr val="accent1"/>
                </a:solidFill>
                <a:effectLst>
                  <a:outerShdw blurRad="38100" dist="25400" dir="5400000" algn="ctr" rotWithShape="0">
                    <a:srgbClr val="6E747A">
                      <a:alpha val="43000"/>
                    </a:srgbClr>
                  </a:outerShdw>
                </a:effectLst>
              </a:rPr>
              <a:t>variants</a:t>
            </a:r>
            <a:endParaRPr lang="fr-FR" sz="3600"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120180" y="1535893"/>
            <a:ext cx="5779394" cy="2255552"/>
          </a:xfrm>
        </p:spPr>
        <p:txBody>
          <a:bodyPr>
            <a:normAutofit/>
          </a:bodyPr>
          <a:lstStyle/>
          <a:p>
            <a:pPr marL="457200" lvl="1" indent="0" algn="just">
              <a:buNone/>
            </a:pPr>
            <a:r>
              <a:rPr lang="fr-FR" sz="2000" dirty="0" smtClean="0"/>
              <a:t>Le </a:t>
            </a:r>
            <a:r>
              <a:rPr lang="fr-FR" sz="2000" dirty="0"/>
              <a:t>séquençage complet du génome humain a été réalisé en 2003 par le consortium international </a:t>
            </a:r>
            <a:r>
              <a:rPr lang="fr-FR" sz="2000" dirty="0" smtClean="0"/>
              <a:t>«</a:t>
            </a:r>
            <a:r>
              <a:rPr lang="fr-FR" sz="2000" b="1" dirty="0" err="1" smtClean="0"/>
              <a:t>Human</a:t>
            </a:r>
            <a:r>
              <a:rPr lang="fr-FR" sz="2000" b="1" dirty="0" smtClean="0"/>
              <a:t> </a:t>
            </a:r>
            <a:r>
              <a:rPr lang="fr-FR" sz="2000" b="1" dirty="0" err="1"/>
              <a:t>Genome</a:t>
            </a:r>
            <a:r>
              <a:rPr lang="fr-FR" sz="2000" b="1" dirty="0"/>
              <a:t> </a:t>
            </a:r>
            <a:r>
              <a:rPr lang="fr-FR" sz="2000" b="1" dirty="0" smtClean="0"/>
              <a:t>Project</a:t>
            </a:r>
            <a:r>
              <a:rPr lang="fr-FR" sz="2000" dirty="0" smtClean="0"/>
              <a:t>». Depuis son achèvement, nous disposons d’un </a:t>
            </a:r>
            <a:r>
              <a:rPr lang="fr-FR" sz="2000" b="1" dirty="0" smtClean="0"/>
              <a:t>génome de référence</a:t>
            </a:r>
            <a:r>
              <a:rPr lang="fr-FR" sz="2000" dirty="0"/>
              <a:t> </a:t>
            </a:r>
            <a:r>
              <a:rPr lang="fr-FR" sz="2000" dirty="0" smtClean="0"/>
              <a:t>établi sur la base du séquençage de quelques volontaires Nord-américains.</a:t>
            </a:r>
          </a:p>
          <a:p>
            <a:pPr marL="457200" lvl="1" indent="0" algn="just">
              <a:buNone/>
            </a:pPr>
            <a:endParaRPr lang="fr-FR" dirty="0" smtClean="0"/>
          </a:p>
          <a:p>
            <a:pPr marL="457200" lvl="1" indent="0" algn="just">
              <a:buNone/>
            </a:pPr>
            <a:endParaRPr lang="fr-FR" dirty="0" smtClean="0"/>
          </a:p>
        </p:txBody>
      </p:sp>
      <p:pic>
        <p:nvPicPr>
          <p:cNvPr id="4" name="Image 3"/>
          <p:cNvPicPr>
            <a:picLocks noChangeAspect="1"/>
          </p:cNvPicPr>
          <p:nvPr/>
        </p:nvPicPr>
        <p:blipFill>
          <a:blip r:embed="rId2"/>
          <a:stretch>
            <a:fillRect/>
          </a:stretch>
        </p:blipFill>
        <p:spPr>
          <a:xfrm>
            <a:off x="5911542" y="1535893"/>
            <a:ext cx="6202399" cy="1907238"/>
          </a:xfrm>
          <a:prstGeom prst="rect">
            <a:avLst/>
          </a:prstGeom>
          <a:ln w="25400">
            <a:solidFill>
              <a:schemeClr val="tx1"/>
            </a:solidFill>
          </a:ln>
        </p:spPr>
      </p:pic>
      <p:sp>
        <p:nvSpPr>
          <p:cNvPr id="8" name="Rectangle 7"/>
          <p:cNvSpPr/>
          <p:nvPr/>
        </p:nvSpPr>
        <p:spPr>
          <a:xfrm>
            <a:off x="5343526" y="4473806"/>
            <a:ext cx="6632028" cy="1631216"/>
          </a:xfrm>
          <a:prstGeom prst="rect">
            <a:avLst/>
          </a:prstGeom>
        </p:spPr>
        <p:txBody>
          <a:bodyPr wrap="square">
            <a:spAutoFit/>
          </a:bodyPr>
          <a:lstStyle/>
          <a:p>
            <a:r>
              <a:rPr lang="fr-FR" sz="2000" dirty="0"/>
              <a:t>On parlera de </a:t>
            </a:r>
            <a:r>
              <a:rPr lang="fr-FR" sz="2000" b="1" dirty="0"/>
              <a:t>variant génétique</a:t>
            </a:r>
            <a:r>
              <a:rPr lang="fr-FR" sz="2000" dirty="0"/>
              <a:t>, ou variant, pour définir une variation de l’ADN par rapport à cette référence.</a:t>
            </a:r>
          </a:p>
          <a:p>
            <a:endParaRPr lang="fr-FR" sz="2000" dirty="0"/>
          </a:p>
          <a:p>
            <a:r>
              <a:rPr lang="fr-FR" sz="2000" dirty="0"/>
              <a:t>Un variant dont la fréquence dans une </a:t>
            </a:r>
            <a:r>
              <a:rPr lang="fr-FR" sz="2000" dirty="0" smtClean="0"/>
              <a:t>population (MAF) </a:t>
            </a:r>
            <a:r>
              <a:rPr lang="fr-FR" sz="2000" dirty="0"/>
              <a:t>est supérieure ou égale à 1% est dit </a:t>
            </a:r>
            <a:r>
              <a:rPr lang="fr-FR" sz="2000" b="1" dirty="0"/>
              <a:t>polymorphisme</a:t>
            </a:r>
            <a:r>
              <a:rPr lang="fr-FR" sz="2000" dirty="0"/>
              <a:t>.</a:t>
            </a:r>
          </a:p>
        </p:txBody>
      </p:sp>
      <p:pic>
        <p:nvPicPr>
          <p:cNvPr id="9" name="Image 8"/>
          <p:cNvPicPr>
            <a:picLocks noChangeAspect="1"/>
          </p:cNvPicPr>
          <p:nvPr/>
        </p:nvPicPr>
        <p:blipFill>
          <a:blip r:embed="rId3"/>
          <a:stretch>
            <a:fillRect/>
          </a:stretch>
        </p:blipFill>
        <p:spPr>
          <a:xfrm>
            <a:off x="741842" y="3882024"/>
            <a:ext cx="4055350" cy="2676531"/>
          </a:xfrm>
          <a:prstGeom prst="rect">
            <a:avLst/>
          </a:prstGeom>
        </p:spPr>
      </p:pic>
    </p:spTree>
    <p:extLst>
      <p:ext uri="{BB962C8B-B14F-4D97-AF65-F5344CB8AC3E}">
        <p14:creationId xmlns:p14="http://schemas.microsoft.com/office/powerpoint/2010/main" val="26396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6912" y="119751"/>
            <a:ext cx="105156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origine des variants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7" name="Rectangle 6"/>
          <p:cNvSpPr/>
          <p:nvPr/>
        </p:nvSpPr>
        <p:spPr>
          <a:xfrm>
            <a:off x="6048215" y="1358135"/>
            <a:ext cx="3455014" cy="830997"/>
          </a:xfrm>
          <a:prstGeom prst="rect">
            <a:avLst/>
          </a:prstGeom>
        </p:spPr>
        <p:txBody>
          <a:bodyPr wrap="square">
            <a:spAutoFit/>
          </a:bodyPr>
          <a:lstStyle/>
          <a:p>
            <a:pPr marL="82550" lvl="1" algn="just"/>
            <a:r>
              <a:rPr lang="fr-FR" sz="1600" b="1" dirty="0" smtClean="0"/>
              <a:t>Hérédité </a:t>
            </a:r>
            <a:r>
              <a:rPr lang="fr-FR" sz="1600" dirty="0" smtClean="0"/>
              <a:t>: les variants sont hérités d’un chromosome de chaque parent lors de la fécondation.</a:t>
            </a:r>
          </a:p>
        </p:txBody>
      </p:sp>
      <p:grpSp>
        <p:nvGrpSpPr>
          <p:cNvPr id="9" name="Groupe 8"/>
          <p:cNvGrpSpPr/>
          <p:nvPr/>
        </p:nvGrpSpPr>
        <p:grpSpPr>
          <a:xfrm>
            <a:off x="378911" y="2960343"/>
            <a:ext cx="8362317" cy="4124206"/>
            <a:chOff x="185724" y="202317"/>
            <a:chExt cx="6457032" cy="2930888"/>
          </a:xfrm>
        </p:grpSpPr>
        <p:sp>
          <p:nvSpPr>
            <p:cNvPr id="11" name="Rectangle 10"/>
            <p:cNvSpPr/>
            <p:nvPr/>
          </p:nvSpPr>
          <p:spPr>
            <a:xfrm>
              <a:off x="185725" y="202317"/>
              <a:ext cx="6457031" cy="2930888"/>
            </a:xfrm>
            <a:prstGeom prst="rect">
              <a:avLst/>
            </a:prstGeom>
          </p:spPr>
          <p:txBody>
            <a:bodyPr wrap="square">
              <a:spAutoFit/>
            </a:bodyPr>
            <a:lstStyle/>
            <a:p>
              <a:pPr algn="just"/>
              <a:r>
                <a:rPr lang="fr-FR" sz="1600" dirty="0" smtClean="0"/>
                <a:t>Les</a:t>
              </a:r>
              <a:r>
                <a:rPr lang="fr-FR" sz="1600" b="1" dirty="0" smtClean="0"/>
                <a:t> mutations génétiques</a:t>
              </a:r>
              <a:r>
                <a:rPr lang="fr-FR" sz="1600" dirty="0" smtClean="0"/>
                <a:t>, soit des modifications rares, accidentelles ou provoquées, de l’information génétique dans le génome. </a:t>
              </a:r>
              <a:r>
                <a:rPr lang="fr-FR" sz="1600" dirty="0"/>
                <a:t>Elles </a:t>
              </a:r>
              <a:r>
                <a:rPr lang="fr-FR" sz="1600" dirty="0" smtClean="0"/>
                <a:t>jouent </a:t>
              </a:r>
              <a:r>
                <a:rPr lang="fr-FR" sz="1600" dirty="0"/>
                <a:t>un rôle dans les processus biologiques normaux et anormaux, y compris: l'évolution, le cancer et le développement du système </a:t>
              </a:r>
              <a:r>
                <a:rPr lang="fr-FR" sz="1600" dirty="0" smtClean="0"/>
                <a:t>immunitaire. On distinguera :</a:t>
              </a:r>
            </a:p>
            <a:p>
              <a:pPr marL="285750" indent="-285750" algn="just">
                <a:spcBef>
                  <a:spcPts val="1200"/>
                </a:spcBef>
                <a:spcAft>
                  <a:spcPts val="1200"/>
                </a:spcAft>
                <a:buFont typeface="Arial" panose="020B0604020202020204" pitchFamily="34" charset="0"/>
                <a:buChar char="•"/>
              </a:pPr>
              <a:r>
                <a:rPr lang="fr-FR" sz="1600" dirty="0" smtClean="0"/>
                <a:t>Les </a:t>
              </a:r>
              <a:r>
                <a:rPr lang="fr-FR" sz="1600" b="1" dirty="0" smtClean="0"/>
                <a:t>mutations germinales ou «</a:t>
              </a:r>
              <a:r>
                <a:rPr lang="fr-FR" sz="1600" b="1" dirty="0"/>
                <a:t> de novo </a:t>
              </a:r>
              <a:r>
                <a:rPr lang="fr-FR" sz="1600" b="1" dirty="0" smtClean="0"/>
                <a:t>», </a:t>
              </a:r>
              <a:r>
                <a:rPr lang="fr-FR" sz="1600" dirty="0" smtClean="0"/>
                <a:t>portant sur l'ADN </a:t>
              </a:r>
              <a:r>
                <a:rPr lang="fr-FR" sz="1600" dirty="0"/>
                <a:t>des cellules souches d'un </a:t>
              </a:r>
              <a:r>
                <a:rPr lang="fr-FR" sz="1600" dirty="0" smtClean="0"/>
                <a:t>gamète. </a:t>
              </a:r>
            </a:p>
            <a:p>
              <a:pPr marL="285750" indent="-285750" algn="just">
                <a:spcBef>
                  <a:spcPts val="1200"/>
                </a:spcBef>
                <a:spcAft>
                  <a:spcPts val="1200"/>
                </a:spcAft>
                <a:buFont typeface="Arial" panose="020B0604020202020204" pitchFamily="34" charset="0"/>
                <a:buChar char="•"/>
              </a:pPr>
              <a:r>
                <a:rPr lang="fr-FR" sz="1600" dirty="0" smtClean="0"/>
                <a:t>Les </a:t>
              </a:r>
              <a:r>
                <a:rPr lang="fr-FR" sz="1600" b="1" dirty="0" smtClean="0"/>
                <a:t>mutations somatiques ou acquises, </a:t>
              </a:r>
              <a:r>
                <a:rPr lang="fr-FR" sz="1600" dirty="0" smtClean="0"/>
                <a:t>portant au contraire sur l’ADN de cellules somatiques</a:t>
              </a:r>
              <a:r>
                <a:rPr lang="fr-FR" sz="1600" dirty="0" smtClean="0"/>
                <a:t>.</a:t>
              </a:r>
            </a:p>
            <a:p>
              <a:pPr marL="742950" lvl="1" indent="-285750" algn="just">
                <a:spcBef>
                  <a:spcPts val="600"/>
                </a:spcBef>
                <a:spcAft>
                  <a:spcPts val="600"/>
                </a:spcAft>
                <a:buFont typeface="Arial" panose="020B0604020202020204" pitchFamily="34" charset="0"/>
                <a:buChar char="•"/>
              </a:pPr>
              <a:r>
                <a:rPr lang="fr-FR" sz="1600" dirty="0"/>
                <a:t>Elles peuvent intervenir à tout moment dans la vie de l’organisme.</a:t>
              </a:r>
            </a:p>
            <a:p>
              <a:pPr marL="742950" lvl="1" indent="-285750" algn="just">
                <a:spcBef>
                  <a:spcPts val="600"/>
                </a:spcBef>
                <a:spcAft>
                  <a:spcPts val="600"/>
                </a:spcAft>
                <a:buFont typeface="Arial" panose="020B0604020202020204" pitchFamily="34" charset="0"/>
                <a:buChar char="•"/>
              </a:pPr>
              <a:r>
                <a:rPr lang="fr-FR" sz="1600" dirty="0"/>
                <a:t>Une mutation somatique sur une cellule de l’œuf après fécondation peut être à l’origine d’une </a:t>
              </a:r>
              <a:r>
                <a:rPr lang="fr-FR" sz="1600" b="1" dirty="0"/>
                <a:t>mosaïque</a:t>
              </a:r>
              <a:r>
                <a:rPr lang="fr-FR" sz="1600" dirty="0"/>
                <a:t>.</a:t>
              </a:r>
            </a:p>
            <a:p>
              <a:pPr marL="742950" lvl="1" indent="-285750" algn="just">
                <a:spcBef>
                  <a:spcPts val="600"/>
                </a:spcBef>
                <a:spcAft>
                  <a:spcPts val="600"/>
                </a:spcAft>
                <a:buFont typeface="Arial" panose="020B0604020202020204" pitchFamily="34" charset="0"/>
                <a:buChar char="•"/>
              </a:pPr>
              <a:r>
                <a:rPr lang="fr-FR" sz="1600" dirty="0"/>
                <a:t>La prolifération par mitose de cellules portant des mutations somatiques particulières peut former un cancer.</a:t>
              </a:r>
            </a:p>
            <a:p>
              <a:pPr marL="285750" indent="-285750" algn="just">
                <a:buFont typeface="Arial" panose="020B0604020202020204" pitchFamily="34" charset="0"/>
                <a:buChar char="•"/>
              </a:pPr>
              <a:endParaRPr lang="fr-FR" sz="1600" dirty="0" smtClean="0"/>
            </a:p>
          </p:txBody>
        </p:sp>
        <p:sp>
          <p:nvSpPr>
            <p:cNvPr id="8" name="Rectangle 7"/>
            <p:cNvSpPr/>
            <p:nvPr/>
          </p:nvSpPr>
          <p:spPr>
            <a:xfrm>
              <a:off x="185724" y="1488453"/>
              <a:ext cx="6226021" cy="338554"/>
            </a:xfrm>
            <a:prstGeom prst="rect">
              <a:avLst/>
            </a:prstGeom>
          </p:spPr>
          <p:txBody>
            <a:bodyPr wrap="square">
              <a:spAutoFit/>
            </a:bodyPr>
            <a:lstStyle/>
            <a:p>
              <a:pPr marL="742950" lvl="1" indent="-285750" algn="just">
                <a:buFont typeface="Arial" panose="020B0604020202020204" pitchFamily="34" charset="0"/>
                <a:buChar char="•"/>
              </a:pPr>
              <a:endParaRPr lang="fr-FR" sz="1600" dirty="0"/>
            </a:p>
          </p:txBody>
        </p:sp>
      </p:grpSp>
      <p:pic>
        <p:nvPicPr>
          <p:cNvPr id="4" name="Image 3"/>
          <p:cNvPicPr>
            <a:picLocks noChangeAspect="1"/>
          </p:cNvPicPr>
          <p:nvPr/>
        </p:nvPicPr>
        <p:blipFill rotWithShape="1">
          <a:blip r:embed="rId3"/>
          <a:srcRect t="6718" b="3379"/>
          <a:stretch/>
        </p:blipFill>
        <p:spPr>
          <a:xfrm>
            <a:off x="9525001" y="1132113"/>
            <a:ext cx="2531772" cy="2935951"/>
          </a:xfrm>
          <a:prstGeom prst="rect">
            <a:avLst/>
          </a:prstGeom>
          <a:ln w="19050">
            <a:solidFill>
              <a:schemeClr val="tx1"/>
            </a:solidFill>
          </a:ln>
          <a:effectLst>
            <a:outerShdw blurRad="50800" dist="38100" dir="2700000" algn="tl" rotWithShape="0">
              <a:prstClr val="black">
                <a:alpha val="40000"/>
              </a:prstClr>
            </a:outerShdw>
          </a:effectLst>
        </p:spPr>
      </p:pic>
      <p:pic>
        <p:nvPicPr>
          <p:cNvPr id="5" name="Image 4"/>
          <p:cNvPicPr>
            <a:picLocks noChangeAspect="1"/>
          </p:cNvPicPr>
          <p:nvPr/>
        </p:nvPicPr>
        <p:blipFill>
          <a:blip r:embed="rId4"/>
          <a:stretch>
            <a:fillRect/>
          </a:stretch>
        </p:blipFill>
        <p:spPr>
          <a:xfrm>
            <a:off x="694597" y="1284238"/>
            <a:ext cx="4785775" cy="1542422"/>
          </a:xfrm>
          <a:prstGeom prst="rect">
            <a:avLst/>
          </a:prstGeom>
        </p:spPr>
      </p:pic>
    </p:spTree>
    <p:extLst>
      <p:ext uri="{BB962C8B-B14F-4D97-AF65-F5344CB8AC3E}">
        <p14:creationId xmlns:p14="http://schemas.microsoft.com/office/powerpoint/2010/main" val="2972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6628519" y="1445312"/>
            <a:ext cx="5196560" cy="4591929"/>
          </a:xfrm>
          <a:prstGeom prst="rect">
            <a:avLst/>
          </a:prstGeom>
        </p:spPr>
      </p:pic>
      <p:sp>
        <p:nvSpPr>
          <p:cNvPr id="13" name="Rectangle 12"/>
          <p:cNvSpPr/>
          <p:nvPr/>
        </p:nvSpPr>
        <p:spPr>
          <a:xfrm>
            <a:off x="414505" y="2591066"/>
            <a:ext cx="6026727" cy="2800767"/>
          </a:xfrm>
          <a:prstGeom prst="rect">
            <a:avLst/>
          </a:prstGeom>
        </p:spPr>
        <p:txBody>
          <a:bodyPr wrap="square">
            <a:spAutoFit/>
          </a:bodyPr>
          <a:lstStyle/>
          <a:p>
            <a:pPr marL="0" lvl="1" algn="just"/>
            <a:r>
              <a:rPr lang="fr-FR" sz="1600" dirty="0" smtClean="0"/>
              <a:t>Les études sur </a:t>
            </a:r>
            <a:r>
              <a:rPr lang="fr-FR" sz="1600" b="1" dirty="0" smtClean="0"/>
              <a:t>ADN constitutionnel</a:t>
            </a:r>
            <a:r>
              <a:rPr lang="fr-FR" sz="1600" dirty="0" smtClean="0"/>
              <a:t> permettent d’étudier en particulier les causes d’une pathologie et son caractère héréditaire (variants hérités, mutations </a:t>
            </a:r>
            <a:r>
              <a:rPr lang="fr-FR" sz="1600" i="1" dirty="0" smtClean="0"/>
              <a:t>de novo</a:t>
            </a:r>
            <a:r>
              <a:rPr lang="fr-FR" sz="1600" dirty="0" smtClean="0"/>
              <a:t>). </a:t>
            </a:r>
          </a:p>
          <a:p>
            <a:pPr marL="0" lvl="1" algn="just"/>
            <a:r>
              <a:rPr lang="fr-FR" sz="1600" dirty="0" smtClean="0"/>
              <a:t>Le séquençage est généralement réalisé à partir d’un prélèvement sanguin sur tube EDTA.</a:t>
            </a:r>
          </a:p>
          <a:p>
            <a:pPr marL="0" lvl="1" algn="just"/>
            <a:endParaRPr lang="fr-FR" sz="1600" b="1" dirty="0"/>
          </a:p>
          <a:p>
            <a:pPr marL="0" lvl="1" algn="just"/>
            <a:endParaRPr lang="fr-FR" sz="1600" b="1" dirty="0" smtClean="0"/>
          </a:p>
          <a:p>
            <a:pPr marL="0" lvl="1" algn="just"/>
            <a:r>
              <a:rPr lang="fr-FR" sz="1600" dirty="0" smtClean="0"/>
              <a:t>Les études sur </a:t>
            </a:r>
            <a:r>
              <a:rPr lang="fr-FR" sz="1600" b="1" dirty="0" smtClean="0"/>
              <a:t>ADN somatique</a:t>
            </a:r>
            <a:r>
              <a:rPr lang="fr-FR" sz="1600" dirty="0" smtClean="0"/>
              <a:t>, portant sur des échantillons de tissu somatique (e</a:t>
            </a:r>
            <a:r>
              <a:rPr lang="fr-FR" sz="1600" dirty="0"/>
              <a:t>x</a:t>
            </a:r>
            <a:r>
              <a:rPr lang="fr-FR" sz="1600" dirty="0" smtClean="0"/>
              <a:t>. tissu tumoral), permettent en particulier d’étudier les caractéristiques d’une pathologie.</a:t>
            </a:r>
            <a:endParaRPr lang="fr-FR" sz="1600" dirty="0"/>
          </a:p>
          <a:p>
            <a:pPr lvl="1" algn="just"/>
            <a:endParaRPr lang="fr-FR" sz="1600" dirty="0" smtClean="0"/>
          </a:p>
        </p:txBody>
      </p:sp>
      <p:sp>
        <p:nvSpPr>
          <p:cNvPr id="14" name="Titre 1"/>
          <p:cNvSpPr txBox="1">
            <a:spLocks/>
          </p:cNvSpPr>
          <p:nvPr/>
        </p:nvSpPr>
        <p:spPr>
          <a:xfrm>
            <a:off x="826912" y="1197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smtClean="0">
                <a:ln w="0"/>
                <a:solidFill>
                  <a:schemeClr val="accent1"/>
                </a:solidFill>
                <a:effectLst>
                  <a:outerShdw blurRad="38100" dist="25400" dir="5400000" algn="ctr" rotWithShape="0">
                    <a:srgbClr val="6E747A">
                      <a:alpha val="43000"/>
                    </a:srgbClr>
                  </a:outerShdw>
                </a:effectLst>
              </a:rPr>
              <a:t>Introduction, origine des variants</a:t>
            </a:r>
            <a:endParaRPr lang="fr-FR" sz="36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3214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05156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conséquences des variants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1" y="1445314"/>
            <a:ext cx="7371548" cy="3438658"/>
          </a:xfrm>
        </p:spPr>
        <p:txBody>
          <a:bodyPr>
            <a:normAutofit/>
          </a:bodyPr>
          <a:lstStyle/>
          <a:p>
            <a:pPr marL="457200" lvl="1" indent="0" algn="just">
              <a:buNone/>
            </a:pPr>
            <a:r>
              <a:rPr lang="fr-FR" sz="1800" dirty="0" smtClean="0"/>
              <a:t>Les </a:t>
            </a:r>
            <a:r>
              <a:rPr lang="fr-FR" sz="1800" b="1" dirty="0" smtClean="0"/>
              <a:t>«</a:t>
            </a:r>
            <a:r>
              <a:rPr lang="fr-FR" sz="1800" b="1" dirty="0"/>
              <a:t> </a:t>
            </a:r>
            <a:r>
              <a:rPr lang="fr-FR" sz="1800" b="1" dirty="0" smtClean="0"/>
              <a:t>SNV</a:t>
            </a:r>
            <a:r>
              <a:rPr lang="fr-FR" sz="1800" b="1" dirty="0"/>
              <a:t> » </a:t>
            </a:r>
            <a:r>
              <a:rPr lang="fr-FR" sz="1800" dirty="0"/>
              <a:t>(</a:t>
            </a:r>
            <a:r>
              <a:rPr lang="fr-FR" sz="1800" dirty="0" smtClean="0"/>
              <a:t>Single </a:t>
            </a:r>
            <a:r>
              <a:rPr lang="fr-FR" sz="1800" dirty="0" err="1"/>
              <a:t>Nucleotide</a:t>
            </a:r>
            <a:r>
              <a:rPr lang="fr-FR" sz="1800" dirty="0"/>
              <a:t> </a:t>
            </a:r>
            <a:r>
              <a:rPr lang="fr-FR" sz="1800" dirty="0" smtClean="0"/>
              <a:t>Variant), variation </a:t>
            </a:r>
            <a:r>
              <a:rPr lang="fr-FR" sz="1800" dirty="0"/>
              <a:t>d’un seul nucléotide, </a:t>
            </a:r>
            <a:r>
              <a:rPr lang="fr-FR" sz="1800" dirty="0" smtClean="0"/>
              <a:t>pour lesquels on distinguera entre autres :</a:t>
            </a:r>
          </a:p>
          <a:p>
            <a:pPr lvl="1" algn="just"/>
            <a:r>
              <a:rPr lang="fr-FR" sz="1800" b="1" dirty="0" smtClean="0"/>
              <a:t>Synonyme</a:t>
            </a:r>
            <a:r>
              <a:rPr lang="fr-FR" sz="1800" dirty="0" smtClean="0"/>
              <a:t> :  </a:t>
            </a:r>
            <a:r>
              <a:rPr lang="fr-FR" sz="1800" dirty="0"/>
              <a:t>mutation silencieuse </a:t>
            </a:r>
            <a:r>
              <a:rPr lang="fr-FR" sz="1800" dirty="0" smtClean="0"/>
              <a:t>sur un exon, </a:t>
            </a:r>
            <a:r>
              <a:rPr lang="fr-FR" sz="1800" dirty="0"/>
              <a:t>sans changer la séquence de la </a:t>
            </a:r>
            <a:r>
              <a:rPr lang="fr-FR" sz="1800" dirty="0" smtClean="0"/>
              <a:t>protéine ;</a:t>
            </a:r>
          </a:p>
          <a:p>
            <a:pPr lvl="1" algn="just"/>
            <a:r>
              <a:rPr lang="fr-FR" sz="1800" b="1" dirty="0" smtClean="0"/>
              <a:t>Faux </a:t>
            </a:r>
            <a:r>
              <a:rPr lang="fr-FR" sz="1800" b="1" dirty="0"/>
              <a:t>sens </a:t>
            </a:r>
            <a:r>
              <a:rPr lang="fr-FR" sz="1800" dirty="0"/>
              <a:t>(</a:t>
            </a:r>
            <a:r>
              <a:rPr lang="fr-FR" sz="1800" dirty="0" err="1"/>
              <a:t>missense</a:t>
            </a:r>
            <a:r>
              <a:rPr lang="fr-FR" sz="1800" dirty="0" smtClean="0"/>
              <a:t>) : </a:t>
            </a:r>
            <a:r>
              <a:rPr lang="fr-FR" sz="1800" dirty="0"/>
              <a:t>mutation </a:t>
            </a:r>
            <a:r>
              <a:rPr lang="fr-FR" sz="1800" dirty="0" smtClean="0"/>
              <a:t>sur un exon, induisant </a:t>
            </a:r>
            <a:r>
              <a:rPr lang="fr-FR" sz="1800" dirty="0"/>
              <a:t>le changement de l'acide aminé </a:t>
            </a:r>
            <a:r>
              <a:rPr lang="fr-FR" sz="1800" dirty="0" smtClean="0"/>
              <a:t>associé</a:t>
            </a:r>
            <a:r>
              <a:rPr lang="fr-FR" sz="1800" dirty="0"/>
              <a:t> </a:t>
            </a:r>
            <a:r>
              <a:rPr lang="fr-FR" sz="1800" dirty="0">
                <a:latin typeface="Calibri" panose="020F0502020204030204" pitchFamily="34" charset="0"/>
              </a:rPr>
              <a:t>→ protéine </a:t>
            </a:r>
            <a:r>
              <a:rPr lang="fr-FR" sz="1800" dirty="0" smtClean="0">
                <a:latin typeface="Calibri" panose="020F0502020204030204" pitchFamily="34" charset="0"/>
              </a:rPr>
              <a:t>modifiée ;</a:t>
            </a:r>
            <a:endParaRPr lang="fr-FR" sz="1800" dirty="0" smtClean="0"/>
          </a:p>
          <a:p>
            <a:pPr lvl="1" algn="just"/>
            <a:r>
              <a:rPr lang="fr-FR" sz="1800" b="1" dirty="0" smtClean="0"/>
              <a:t>Non sens </a:t>
            </a:r>
            <a:r>
              <a:rPr lang="fr-FR" sz="1800" dirty="0" smtClean="0"/>
              <a:t>: </a:t>
            </a:r>
            <a:r>
              <a:rPr lang="fr-FR" sz="1800" dirty="0"/>
              <a:t>mutation </a:t>
            </a:r>
            <a:r>
              <a:rPr lang="fr-FR" sz="1800" dirty="0" smtClean="0"/>
              <a:t>sur un exon</a:t>
            </a:r>
            <a:r>
              <a:rPr lang="fr-FR" sz="1800" dirty="0"/>
              <a:t>, induisant le changement </a:t>
            </a:r>
            <a:r>
              <a:rPr lang="fr-FR" sz="1800" dirty="0" smtClean="0"/>
              <a:t>du codon associé par un codon stop</a:t>
            </a:r>
            <a:r>
              <a:rPr lang="fr-FR" sz="1800" dirty="0"/>
              <a:t> </a:t>
            </a:r>
            <a:r>
              <a:rPr lang="fr-FR" sz="1800" dirty="0" smtClean="0">
                <a:latin typeface="Calibri" panose="020F0502020204030204" pitchFamily="34" charset="0"/>
              </a:rPr>
              <a:t>→ protéine tronquée ;</a:t>
            </a:r>
          </a:p>
          <a:p>
            <a:pPr lvl="1" algn="just"/>
            <a:r>
              <a:rPr lang="fr-FR" sz="1800" b="1" dirty="0" err="1">
                <a:latin typeface="Calibri" panose="020F0502020204030204" pitchFamily="34" charset="0"/>
              </a:rPr>
              <a:t>Transversion</a:t>
            </a:r>
            <a:r>
              <a:rPr lang="fr-FR" sz="1800" dirty="0">
                <a:latin typeface="Calibri" panose="020F0502020204030204" pitchFamily="34" charset="0"/>
              </a:rPr>
              <a:t> : remplacement d’une base purine (A ou G) par une base pyrimidine (C ou T), ou </a:t>
            </a:r>
            <a:r>
              <a:rPr lang="fr-FR" sz="1800" dirty="0" smtClean="0">
                <a:latin typeface="Calibri" panose="020F0502020204030204" pitchFamily="34" charset="0"/>
              </a:rPr>
              <a:t>inversement ;</a:t>
            </a:r>
            <a:endParaRPr lang="fr-FR" sz="1800" dirty="0"/>
          </a:p>
          <a:p>
            <a:pPr lvl="1" algn="just"/>
            <a:r>
              <a:rPr lang="fr-FR" sz="1800" b="1" dirty="0" smtClean="0">
                <a:latin typeface="Calibri" panose="020F0502020204030204" pitchFamily="34" charset="0"/>
              </a:rPr>
              <a:t>Transition</a:t>
            </a:r>
            <a:r>
              <a:rPr lang="fr-FR" sz="1800" dirty="0" smtClean="0">
                <a:latin typeface="Calibri" panose="020F0502020204030204" pitchFamily="34" charset="0"/>
              </a:rPr>
              <a:t> : inversion entre deux bases purines, ou deux bases pyrimidines.</a:t>
            </a:r>
          </a:p>
          <a:p>
            <a:pPr marL="457200" lvl="1" indent="0" algn="just">
              <a:buNone/>
            </a:pPr>
            <a:endParaRPr lang="fr-FR" sz="1800" b="1" dirty="0" smtClean="0"/>
          </a:p>
          <a:p>
            <a:pPr marL="457200" lvl="1" indent="0" algn="just">
              <a:buNone/>
            </a:pPr>
            <a:endParaRPr lang="fr-FR" sz="1800" dirty="0"/>
          </a:p>
          <a:p>
            <a:pPr marL="457200" lvl="1" indent="0" algn="just">
              <a:buNone/>
            </a:pPr>
            <a:endParaRPr lang="fr-FR" sz="1800" dirty="0"/>
          </a:p>
        </p:txBody>
      </p:sp>
      <p:pic>
        <p:nvPicPr>
          <p:cNvPr id="6" name="Image 5"/>
          <p:cNvPicPr/>
          <p:nvPr/>
        </p:nvPicPr>
        <p:blipFill>
          <a:blip r:embed="rId3"/>
          <a:stretch>
            <a:fillRect/>
          </a:stretch>
        </p:blipFill>
        <p:spPr>
          <a:xfrm>
            <a:off x="7470843" y="1089498"/>
            <a:ext cx="4580588" cy="5551934"/>
          </a:xfrm>
          <a:prstGeom prst="rect">
            <a:avLst/>
          </a:prstGeom>
          <a:ln w="28575">
            <a:solidFill>
              <a:schemeClr val="tx1"/>
            </a:solidFill>
          </a:ln>
        </p:spPr>
      </p:pic>
      <p:sp>
        <p:nvSpPr>
          <p:cNvPr id="4" name="Rectangle 3"/>
          <p:cNvSpPr/>
          <p:nvPr/>
        </p:nvSpPr>
        <p:spPr>
          <a:xfrm>
            <a:off x="1" y="5103674"/>
            <a:ext cx="7371548" cy="1754326"/>
          </a:xfrm>
          <a:prstGeom prst="rect">
            <a:avLst/>
          </a:prstGeom>
        </p:spPr>
        <p:txBody>
          <a:bodyPr wrap="square">
            <a:spAutoFit/>
          </a:bodyPr>
          <a:lstStyle/>
          <a:p>
            <a:pPr lvl="1" algn="just"/>
            <a:r>
              <a:rPr lang="fr-FR" dirty="0"/>
              <a:t>Les</a:t>
            </a:r>
            <a:r>
              <a:rPr lang="fr-FR" b="1" dirty="0"/>
              <a:t> « </a:t>
            </a:r>
            <a:r>
              <a:rPr lang="fr-FR" b="1" dirty="0" err="1"/>
              <a:t>InDels</a:t>
            </a:r>
            <a:r>
              <a:rPr lang="fr-FR" b="1" dirty="0"/>
              <a:t> »</a:t>
            </a:r>
            <a:r>
              <a:rPr lang="fr-FR" dirty="0"/>
              <a:t>,</a:t>
            </a:r>
            <a:r>
              <a:rPr lang="fr-FR" b="1" dirty="0"/>
              <a:t> </a:t>
            </a:r>
            <a:r>
              <a:rPr lang="fr-FR" dirty="0"/>
              <a:t>insertion ou délétion de nucléotides dans la séquence, pour lesquels on distinguera :</a:t>
            </a:r>
          </a:p>
          <a:p>
            <a:pPr marL="742950" lvl="1" indent="-285750" algn="just">
              <a:buFont typeface="Arial" panose="020B0604020202020204" pitchFamily="34" charset="0"/>
              <a:buChar char="•"/>
            </a:pPr>
            <a:r>
              <a:rPr lang="fr-FR" b="1" dirty="0"/>
              <a:t>In-frame</a:t>
            </a:r>
            <a:r>
              <a:rPr lang="fr-FR" dirty="0"/>
              <a:t> : insertion ou délétion d’un multiple de 3 bases, n’induisant pas de décalage du cadre </a:t>
            </a:r>
            <a:r>
              <a:rPr lang="fr-FR" dirty="0" smtClean="0"/>
              <a:t>de </a:t>
            </a:r>
            <a:r>
              <a:rPr lang="fr-FR" dirty="0"/>
              <a:t>lecture ;</a:t>
            </a:r>
          </a:p>
          <a:p>
            <a:pPr marL="742950" lvl="1" indent="-285750" algn="just">
              <a:buFont typeface="Arial" panose="020B0604020202020204" pitchFamily="34" charset="0"/>
              <a:buChar char="•"/>
            </a:pPr>
            <a:r>
              <a:rPr lang="fr-FR" b="1" dirty="0" err="1"/>
              <a:t>Frameshift</a:t>
            </a:r>
            <a:r>
              <a:rPr lang="fr-FR" dirty="0"/>
              <a:t> : insertion ou délétion induisant un décalage du cadre </a:t>
            </a:r>
            <a:r>
              <a:rPr lang="fr-FR" dirty="0" smtClean="0"/>
              <a:t>de </a:t>
            </a:r>
            <a:r>
              <a:rPr lang="fr-FR" dirty="0"/>
              <a:t>lecture.</a:t>
            </a:r>
          </a:p>
        </p:txBody>
      </p:sp>
    </p:spTree>
    <p:extLst>
      <p:ext uri="{BB962C8B-B14F-4D97-AF65-F5344CB8AC3E}">
        <p14:creationId xmlns:p14="http://schemas.microsoft.com/office/powerpoint/2010/main" val="243241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9751"/>
            <a:ext cx="105156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sources de données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8701868" y="5590493"/>
            <a:ext cx="3366163" cy="110273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19050">
            <a:solidFill>
              <a:schemeClr val="tx1"/>
            </a:solidFill>
          </a:ln>
        </p:spPr>
        <p:txBody>
          <a:bodyPr>
            <a:noAutofit/>
          </a:bodyPr>
          <a:lstStyle/>
          <a:p>
            <a:pPr marL="0" indent="0" algn="just">
              <a:buNone/>
            </a:pPr>
            <a:r>
              <a:rPr lang="fr-FR" sz="1800" dirty="0" smtClean="0"/>
              <a:t>En sortie, les biostatisticiens </a:t>
            </a:r>
            <a:r>
              <a:rPr lang="fr-FR" sz="1800" dirty="0"/>
              <a:t>pourront se baser sur </a:t>
            </a:r>
            <a:r>
              <a:rPr lang="fr-FR" sz="1800" dirty="0" smtClean="0"/>
              <a:t>les fichiers de couverture, les .</a:t>
            </a:r>
            <a:r>
              <a:rPr lang="fr-FR" sz="1800" dirty="0" err="1" smtClean="0"/>
              <a:t>vcf</a:t>
            </a:r>
            <a:r>
              <a:rPr lang="fr-FR" sz="1800" dirty="0" smtClean="0"/>
              <a:t> ou .</a:t>
            </a:r>
            <a:r>
              <a:rPr lang="fr-FR" sz="1800" dirty="0" err="1" smtClean="0"/>
              <a:t>gvcf</a:t>
            </a:r>
            <a:r>
              <a:rPr lang="fr-FR" sz="1800" dirty="0" smtClean="0"/>
              <a:t> et les fichiers d’annotation</a:t>
            </a:r>
            <a:endParaRPr lang="fr-FR" sz="1800" dirty="0"/>
          </a:p>
        </p:txBody>
      </p:sp>
      <p:pic>
        <p:nvPicPr>
          <p:cNvPr id="4" name="Image 3"/>
          <p:cNvPicPr>
            <a:picLocks noChangeAspect="1"/>
          </p:cNvPicPr>
          <p:nvPr/>
        </p:nvPicPr>
        <p:blipFill rotWithShape="1">
          <a:blip r:embed="rId3"/>
          <a:srcRect r="48645"/>
          <a:stretch/>
        </p:blipFill>
        <p:spPr>
          <a:xfrm>
            <a:off x="4009376" y="1105202"/>
            <a:ext cx="3654011" cy="5412686"/>
          </a:xfrm>
          <a:prstGeom prst="rect">
            <a:avLst/>
          </a:prstGeom>
        </p:spPr>
      </p:pic>
      <p:sp>
        <p:nvSpPr>
          <p:cNvPr id="7" name="Rectangle 6"/>
          <p:cNvSpPr/>
          <p:nvPr/>
        </p:nvSpPr>
        <p:spPr>
          <a:xfrm>
            <a:off x="4009376" y="6518244"/>
            <a:ext cx="3413209" cy="349968"/>
          </a:xfrm>
          <a:prstGeom prst="rect">
            <a:avLst/>
          </a:prstGeom>
        </p:spPr>
        <p:txBody>
          <a:bodyPr wrap="square">
            <a:spAutoFit/>
          </a:bodyPr>
          <a:lstStyle/>
          <a:p>
            <a:pPr>
              <a:lnSpc>
                <a:spcPct val="107000"/>
              </a:lnSpc>
              <a:spcAft>
                <a:spcPts val="800"/>
              </a:spcAft>
            </a:pPr>
            <a:r>
              <a:rPr lang="en-US" sz="800" i="1" dirty="0">
                <a:latin typeface="Calibri" panose="020F0502020204030204" pitchFamily="34" charset="0"/>
                <a:ea typeface="Calibri" panose="020F0502020204030204" pitchFamily="34" charset="0"/>
                <a:cs typeface="Times New Roman" panose="02020603050405020304" pitchFamily="18" charset="0"/>
              </a:rPr>
              <a:t>Ref : </a:t>
            </a:r>
            <a:r>
              <a:rPr lang="en-US" sz="800" i="1" dirty="0" err="1">
                <a:latin typeface="Calibri" panose="020F0502020204030204" pitchFamily="34" charset="0"/>
                <a:ea typeface="Calibri" panose="020F0502020204030204" pitchFamily="34" charset="0"/>
                <a:cs typeface="Times New Roman" panose="02020603050405020304" pitchFamily="18" charset="0"/>
              </a:rPr>
              <a:t>Pabinger</a:t>
            </a:r>
            <a:r>
              <a:rPr lang="en-US" sz="800" i="1" dirty="0">
                <a:latin typeface="Calibri" panose="020F0502020204030204" pitchFamily="34" charset="0"/>
                <a:ea typeface="Calibri" panose="020F0502020204030204" pitchFamily="34" charset="0"/>
                <a:cs typeface="Times New Roman" panose="02020603050405020304" pitchFamily="18" charset="0"/>
              </a:rPr>
              <a:t> S et al. A survey of tools for variant analysis of next-generation genome sequencing data. </a:t>
            </a:r>
            <a:r>
              <a:rPr lang="fr-FR" sz="800" i="1" dirty="0" err="1">
                <a:latin typeface="Calibri" panose="020F0502020204030204" pitchFamily="34" charset="0"/>
                <a:ea typeface="Calibri" panose="020F0502020204030204" pitchFamily="34" charset="0"/>
                <a:cs typeface="Times New Roman" panose="02020603050405020304" pitchFamily="18" charset="0"/>
              </a:rPr>
              <a:t>Brief</a:t>
            </a:r>
            <a:r>
              <a:rPr lang="fr-FR" sz="800" i="1" dirty="0">
                <a:latin typeface="Calibri" panose="020F0502020204030204" pitchFamily="34" charset="0"/>
                <a:ea typeface="Calibri" panose="020F0502020204030204" pitchFamily="34" charset="0"/>
                <a:cs typeface="Times New Roman" panose="02020603050405020304" pitchFamily="18" charset="0"/>
              </a:rPr>
              <a:t> </a:t>
            </a:r>
            <a:r>
              <a:rPr lang="fr-FR" sz="800" i="1" dirty="0" err="1">
                <a:latin typeface="Calibri" panose="020F0502020204030204" pitchFamily="34" charset="0"/>
                <a:ea typeface="Calibri" panose="020F0502020204030204" pitchFamily="34" charset="0"/>
                <a:cs typeface="Times New Roman" panose="02020603050405020304" pitchFamily="18" charset="0"/>
              </a:rPr>
              <a:t>Bioinform</a:t>
            </a:r>
            <a:r>
              <a:rPr lang="fr-FR" sz="800" i="1" dirty="0">
                <a:latin typeface="Calibri" panose="020F0502020204030204" pitchFamily="34" charset="0"/>
                <a:ea typeface="Calibri" panose="020F0502020204030204" pitchFamily="34" charset="0"/>
                <a:cs typeface="Times New Roman" panose="02020603050405020304" pitchFamily="18" charset="0"/>
              </a:rPr>
              <a:t>. 2014 Mar;15(2):256-78</a:t>
            </a:r>
            <a:endParaRPr lang="fr-FR" sz="8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206636" y="2181108"/>
            <a:ext cx="3674700" cy="2862322"/>
          </a:xfrm>
          <a:prstGeom prst="rect">
            <a:avLst/>
          </a:prstGeom>
        </p:spPr>
        <p:txBody>
          <a:bodyPr wrap="square">
            <a:spAutoFit/>
          </a:bodyPr>
          <a:lstStyle/>
          <a:p>
            <a:r>
              <a:rPr lang="fr-FR" b="1" dirty="0"/>
              <a:t>Pipeline Bio-Informatique </a:t>
            </a:r>
          </a:p>
          <a:p>
            <a:pPr algn="just"/>
            <a:r>
              <a:rPr lang="fr-FR" dirty="0" smtClean="0"/>
              <a:t>Des données de sortie du NGS à la production de </a:t>
            </a:r>
            <a:r>
              <a:rPr lang="fr-FR" dirty="0"/>
              <a:t>données </a:t>
            </a:r>
            <a:r>
              <a:rPr lang="fr-FR" dirty="0" smtClean="0"/>
              <a:t>exploitables annotées:</a:t>
            </a:r>
          </a:p>
          <a:p>
            <a:pPr marL="285750" indent="-285750" algn="just">
              <a:buFont typeface="Arial" panose="020B0604020202020204" pitchFamily="34" charset="0"/>
              <a:buChar char="•"/>
            </a:pPr>
            <a:r>
              <a:rPr lang="fr-FR" dirty="0" smtClean="0"/>
              <a:t>filtres de données</a:t>
            </a:r>
          </a:p>
          <a:p>
            <a:pPr marL="285750" indent="-285750" algn="just">
              <a:buFont typeface="Arial" panose="020B0604020202020204" pitchFamily="34" charset="0"/>
              <a:buChar char="•"/>
            </a:pPr>
            <a:r>
              <a:rPr lang="fr-FR" dirty="0"/>
              <a:t>i</a:t>
            </a:r>
            <a:r>
              <a:rPr lang="fr-FR" dirty="0" smtClean="0"/>
              <a:t>dentification des séquences</a:t>
            </a:r>
          </a:p>
          <a:p>
            <a:pPr marL="285750" indent="-285750" algn="just">
              <a:buFont typeface="Arial" panose="020B0604020202020204" pitchFamily="34" charset="0"/>
              <a:buChar char="•"/>
            </a:pPr>
            <a:r>
              <a:rPr lang="fr-FR" dirty="0" smtClean="0"/>
              <a:t>identification </a:t>
            </a:r>
            <a:r>
              <a:rPr lang="fr-FR" dirty="0"/>
              <a:t>des variants </a:t>
            </a:r>
            <a:endParaRPr lang="fr-FR" dirty="0" smtClean="0"/>
          </a:p>
          <a:p>
            <a:pPr marL="285750" indent="-285750" algn="just">
              <a:buFont typeface="Arial" panose="020B0604020202020204" pitchFamily="34" charset="0"/>
              <a:buChar char="•"/>
            </a:pPr>
            <a:r>
              <a:rPr lang="fr-FR" dirty="0" smtClean="0"/>
              <a:t>annotations </a:t>
            </a:r>
            <a:r>
              <a:rPr lang="fr-FR" dirty="0"/>
              <a:t>de gène, AA change,  conséquences, scores de qualité, scores de « dangerosité » , </a:t>
            </a:r>
            <a:r>
              <a:rPr lang="fr-FR" dirty="0" smtClean="0"/>
              <a:t>…</a:t>
            </a:r>
            <a:endParaRPr lang="fr-FR" dirty="0"/>
          </a:p>
        </p:txBody>
      </p:sp>
      <p:sp>
        <p:nvSpPr>
          <p:cNvPr id="6" name="ZoneTexte 5"/>
          <p:cNvSpPr txBox="1"/>
          <p:nvPr/>
        </p:nvSpPr>
        <p:spPr>
          <a:xfrm>
            <a:off x="7662153" y="3612269"/>
            <a:ext cx="2598275" cy="369332"/>
          </a:xfrm>
          <a:prstGeom prst="rect">
            <a:avLst/>
          </a:prstGeom>
          <a:noFill/>
        </p:spPr>
        <p:txBody>
          <a:bodyPr wrap="none" rtlCol="0">
            <a:spAutoFit/>
          </a:bodyPr>
          <a:lstStyle/>
          <a:p>
            <a:r>
              <a:rPr lang="fr-FR" dirty="0"/>
              <a:t>f</a:t>
            </a:r>
            <a:r>
              <a:rPr lang="fr-FR" dirty="0" smtClean="0"/>
              <a:t>ichiers .</a:t>
            </a:r>
            <a:r>
              <a:rPr lang="fr-FR" dirty="0" err="1" smtClean="0"/>
              <a:t>vcf</a:t>
            </a:r>
            <a:r>
              <a:rPr lang="fr-FR" dirty="0" smtClean="0"/>
              <a:t> / fichiers .</a:t>
            </a:r>
            <a:r>
              <a:rPr lang="fr-FR" dirty="0" err="1" smtClean="0"/>
              <a:t>gvcf</a:t>
            </a:r>
            <a:endParaRPr lang="fr-FR" dirty="0"/>
          </a:p>
        </p:txBody>
      </p:sp>
      <p:sp>
        <p:nvSpPr>
          <p:cNvPr id="8" name="ZoneTexte 7"/>
          <p:cNvSpPr txBox="1"/>
          <p:nvPr/>
        </p:nvSpPr>
        <p:spPr>
          <a:xfrm>
            <a:off x="7662153" y="3024383"/>
            <a:ext cx="3547831" cy="369332"/>
          </a:xfrm>
          <a:prstGeom prst="rect">
            <a:avLst/>
          </a:prstGeom>
          <a:noFill/>
        </p:spPr>
        <p:txBody>
          <a:bodyPr wrap="none" rtlCol="0">
            <a:spAutoFit/>
          </a:bodyPr>
          <a:lstStyle/>
          <a:p>
            <a:r>
              <a:rPr lang="fr-FR" dirty="0"/>
              <a:t>f</a:t>
            </a:r>
            <a:r>
              <a:rPr lang="fr-FR" dirty="0" smtClean="0"/>
              <a:t>ichiers .</a:t>
            </a:r>
            <a:r>
              <a:rPr lang="fr-FR" dirty="0" err="1" smtClean="0"/>
              <a:t>bam</a:t>
            </a:r>
            <a:r>
              <a:rPr lang="fr-FR" dirty="0"/>
              <a:t> </a:t>
            </a:r>
            <a:r>
              <a:rPr lang="fr-FR" dirty="0" smtClean="0"/>
              <a:t>/ fichier de couverture</a:t>
            </a:r>
            <a:endParaRPr lang="fr-FR" dirty="0"/>
          </a:p>
        </p:txBody>
      </p:sp>
      <p:sp>
        <p:nvSpPr>
          <p:cNvPr id="9" name="ZoneTexte 8"/>
          <p:cNvSpPr txBox="1"/>
          <p:nvPr/>
        </p:nvSpPr>
        <p:spPr>
          <a:xfrm>
            <a:off x="7663387" y="2482551"/>
            <a:ext cx="1428148" cy="369332"/>
          </a:xfrm>
          <a:prstGeom prst="rect">
            <a:avLst/>
          </a:prstGeom>
          <a:noFill/>
        </p:spPr>
        <p:txBody>
          <a:bodyPr wrap="none" rtlCol="0">
            <a:spAutoFit/>
          </a:bodyPr>
          <a:lstStyle/>
          <a:p>
            <a:r>
              <a:rPr lang="fr-FR" dirty="0"/>
              <a:t>f</a:t>
            </a:r>
            <a:r>
              <a:rPr lang="fr-FR" dirty="0" smtClean="0"/>
              <a:t>ichiers .</a:t>
            </a:r>
            <a:r>
              <a:rPr lang="fr-FR" dirty="0" err="1" smtClean="0"/>
              <a:t>fastq</a:t>
            </a:r>
            <a:endParaRPr lang="fr-FR" dirty="0"/>
          </a:p>
        </p:txBody>
      </p:sp>
      <p:sp>
        <p:nvSpPr>
          <p:cNvPr id="10" name="ZoneTexte 9"/>
          <p:cNvSpPr txBox="1"/>
          <p:nvPr/>
        </p:nvSpPr>
        <p:spPr>
          <a:xfrm>
            <a:off x="7662153" y="4138564"/>
            <a:ext cx="2722797" cy="584775"/>
          </a:xfrm>
          <a:prstGeom prst="rect">
            <a:avLst/>
          </a:prstGeom>
          <a:noFill/>
        </p:spPr>
        <p:txBody>
          <a:bodyPr wrap="none" rtlCol="0">
            <a:spAutoFit/>
          </a:bodyPr>
          <a:lstStyle/>
          <a:p>
            <a:r>
              <a:rPr lang="fr-FR" dirty="0"/>
              <a:t>f</a:t>
            </a:r>
            <a:r>
              <a:rPr lang="fr-FR" dirty="0" smtClean="0"/>
              <a:t>ichiers d’annotation </a:t>
            </a:r>
          </a:p>
          <a:p>
            <a:r>
              <a:rPr lang="fr-FR" sz="1400" dirty="0" smtClean="0"/>
              <a:t>par variant ou par variant*transcrit</a:t>
            </a:r>
            <a:endParaRPr lang="fr-FR" sz="1400" dirty="0"/>
          </a:p>
        </p:txBody>
      </p:sp>
    </p:spTree>
    <p:extLst>
      <p:ext uri="{BB962C8B-B14F-4D97-AF65-F5344CB8AC3E}">
        <p14:creationId xmlns:p14="http://schemas.microsoft.com/office/powerpoint/2010/main" val="908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bg/>
                                          </p:spTgt>
                                        </p:tgtEl>
                                        <p:attrNameLst>
                                          <p:attrName>style.visibility</p:attrName>
                                        </p:attrNameLst>
                                      </p:cBhvr>
                                      <p:to>
                                        <p:strVal val="visible"/>
                                      </p:to>
                                    </p:set>
                                    <p:animEffect transition="in" filter="fade">
                                      <p:cBhvr>
                                        <p:cTn id="27" dur="500"/>
                                        <p:tgtEl>
                                          <p:spTgt spid="3">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521550" y="2021565"/>
            <a:ext cx="4781550" cy="1047750"/>
          </a:xfrm>
          <a:prstGeom prst="rect">
            <a:avLst/>
          </a:prstGeom>
        </p:spPr>
      </p:pic>
      <p:pic>
        <p:nvPicPr>
          <p:cNvPr id="5" name="Image 4"/>
          <p:cNvPicPr>
            <a:picLocks noChangeAspect="1"/>
          </p:cNvPicPr>
          <p:nvPr/>
        </p:nvPicPr>
        <p:blipFill>
          <a:blip r:embed="rId4"/>
          <a:stretch>
            <a:fillRect/>
          </a:stretch>
        </p:blipFill>
        <p:spPr>
          <a:xfrm>
            <a:off x="7475497" y="2826577"/>
            <a:ext cx="4003811" cy="4031423"/>
          </a:xfrm>
          <a:prstGeom prst="rect">
            <a:avLst/>
          </a:prstGeom>
        </p:spPr>
      </p:pic>
      <p:sp>
        <p:nvSpPr>
          <p:cNvPr id="2" name="Titre 1"/>
          <p:cNvSpPr>
            <a:spLocks noGrp="1"/>
          </p:cNvSpPr>
          <p:nvPr>
            <p:ph type="title"/>
          </p:nvPr>
        </p:nvSpPr>
        <p:spPr>
          <a:xfrm>
            <a:off x="838200" y="119751"/>
            <a:ext cx="10515600" cy="1325563"/>
          </a:xfrm>
        </p:spPr>
        <p:txBody>
          <a:bodyPr>
            <a:normAutofit/>
          </a:bodyPr>
          <a:lstStyle/>
          <a:p>
            <a:r>
              <a:rPr lang="fr-FR" sz="3600" b="1" dirty="0" smtClean="0">
                <a:ln w="0"/>
                <a:solidFill>
                  <a:schemeClr val="accent1"/>
                </a:solidFill>
                <a:effectLst>
                  <a:outerShdw blurRad="38100" dist="25400" dir="5400000" algn="ctr" rotWithShape="0">
                    <a:srgbClr val="6E747A">
                      <a:alpha val="43000"/>
                    </a:srgbClr>
                  </a:outerShdw>
                </a:effectLst>
              </a:rPr>
              <a:t>Introduction, sources de données</a:t>
            </a:r>
            <a:endParaRPr lang="fr-FR" sz="3600" b="1" dirty="0">
              <a:ln w="0"/>
              <a:solidFill>
                <a:schemeClr val="accent1"/>
              </a:solidFill>
              <a:effectLst>
                <a:outerShdw blurRad="38100" dist="25400" dir="5400000" algn="ctr" rotWithShape="0">
                  <a:srgbClr val="6E747A">
                    <a:alpha val="43000"/>
                  </a:srgbClr>
                </a:outerShdw>
              </a:effectLst>
            </a:endParaRPr>
          </a:p>
        </p:txBody>
      </p:sp>
      <p:sp>
        <p:nvSpPr>
          <p:cNvPr id="3" name="Espace réservé du contenu 2"/>
          <p:cNvSpPr>
            <a:spLocks noGrp="1"/>
          </p:cNvSpPr>
          <p:nvPr>
            <p:ph idx="1"/>
          </p:nvPr>
        </p:nvSpPr>
        <p:spPr>
          <a:xfrm>
            <a:off x="1" y="1445315"/>
            <a:ext cx="5257799" cy="731354"/>
          </a:xfrm>
        </p:spPr>
        <p:txBody>
          <a:bodyPr>
            <a:normAutofit/>
          </a:bodyPr>
          <a:lstStyle/>
          <a:p>
            <a:pPr marL="273050" lvl="1" indent="0" algn="just">
              <a:buNone/>
            </a:pPr>
            <a:r>
              <a:rPr lang="fr-FR" sz="1800" dirty="0"/>
              <a:t>Les </a:t>
            </a:r>
            <a:r>
              <a:rPr lang="fr-FR" sz="1800" b="1" dirty="0"/>
              <a:t>fichiers </a:t>
            </a:r>
            <a:r>
              <a:rPr lang="fr-FR" sz="1800" b="1" dirty="0" smtClean="0"/>
              <a:t>.</a:t>
            </a:r>
            <a:r>
              <a:rPr lang="fr-FR" sz="1800" b="1" dirty="0" err="1" smtClean="0"/>
              <a:t>fastq</a:t>
            </a:r>
            <a:r>
              <a:rPr lang="fr-FR" sz="1800" b="1" dirty="0" smtClean="0"/>
              <a:t> </a:t>
            </a:r>
            <a:r>
              <a:rPr lang="fr-FR" sz="1800" dirty="0"/>
              <a:t>: servent aux </a:t>
            </a:r>
            <a:r>
              <a:rPr lang="fr-FR" sz="1800" dirty="0" smtClean="0"/>
              <a:t>QC, </a:t>
            </a:r>
            <a:r>
              <a:rPr lang="fr-FR" sz="1800" dirty="0"/>
              <a:t>pour enlever les bases de mauvaises qualités</a:t>
            </a:r>
            <a:r>
              <a:rPr lang="fr-FR" sz="2000" dirty="0" smtClean="0"/>
              <a:t>.</a:t>
            </a:r>
          </a:p>
        </p:txBody>
      </p:sp>
      <p:sp>
        <p:nvSpPr>
          <p:cNvPr id="4" name="Rectangle 3"/>
          <p:cNvSpPr/>
          <p:nvPr/>
        </p:nvSpPr>
        <p:spPr>
          <a:xfrm>
            <a:off x="6141299" y="1445314"/>
            <a:ext cx="6096000" cy="1477328"/>
          </a:xfrm>
          <a:prstGeom prst="rect">
            <a:avLst/>
          </a:prstGeom>
        </p:spPr>
        <p:txBody>
          <a:bodyPr>
            <a:spAutoFit/>
          </a:bodyPr>
          <a:lstStyle/>
          <a:p>
            <a:r>
              <a:rPr lang="fr-FR" dirty="0"/>
              <a:t>Les </a:t>
            </a:r>
            <a:r>
              <a:rPr lang="fr-FR" b="1" dirty="0"/>
              <a:t>fichiers de </a:t>
            </a:r>
            <a:r>
              <a:rPr lang="fr-FR" b="1" dirty="0" smtClean="0"/>
              <a:t>couverture </a:t>
            </a:r>
            <a:r>
              <a:rPr lang="fr-FR" b="1" dirty="0"/>
              <a:t>/ </a:t>
            </a:r>
            <a:r>
              <a:rPr lang="fr-FR" b="1" dirty="0" smtClean="0"/>
              <a:t>profondeur </a:t>
            </a:r>
            <a:r>
              <a:rPr lang="fr-FR" dirty="0"/>
              <a:t>:</a:t>
            </a:r>
          </a:p>
          <a:p>
            <a:pPr algn="just"/>
            <a:r>
              <a:rPr lang="fr-FR" dirty="0"/>
              <a:t>La couverture est la zone couverte par au moins une lecture, exprimée en % et la profondeur est le nombre de </a:t>
            </a:r>
            <a:r>
              <a:rPr lang="fr-FR" dirty="0" smtClean="0"/>
              <a:t>lectures </a:t>
            </a:r>
            <a:r>
              <a:rPr lang="fr-FR" dirty="0"/>
              <a:t>de chaque base, exprimée en X. </a:t>
            </a:r>
            <a:endParaRPr lang="fr-FR" dirty="0" smtClean="0"/>
          </a:p>
          <a:p>
            <a:pPr algn="just"/>
            <a:r>
              <a:rPr lang="fr-FR" dirty="0" smtClean="0"/>
              <a:t>Clé : individu*(position génomique)</a:t>
            </a:r>
            <a:endParaRPr lang="fr-FR" dirty="0"/>
          </a:p>
        </p:txBody>
      </p:sp>
      <p:sp>
        <p:nvSpPr>
          <p:cNvPr id="7" name="Rectangle 6"/>
          <p:cNvSpPr/>
          <p:nvPr/>
        </p:nvSpPr>
        <p:spPr>
          <a:xfrm>
            <a:off x="252249" y="3259217"/>
            <a:ext cx="6465257" cy="923330"/>
          </a:xfrm>
          <a:prstGeom prst="rect">
            <a:avLst/>
          </a:prstGeom>
        </p:spPr>
        <p:txBody>
          <a:bodyPr wrap="square">
            <a:spAutoFit/>
          </a:bodyPr>
          <a:lstStyle/>
          <a:p>
            <a:pPr algn="just"/>
            <a:r>
              <a:rPr lang="fr-FR" dirty="0"/>
              <a:t>Les </a:t>
            </a:r>
            <a:r>
              <a:rPr lang="fr-FR" b="1" dirty="0"/>
              <a:t>fichiers </a:t>
            </a:r>
            <a:r>
              <a:rPr lang="fr-FR" b="1" dirty="0" smtClean="0"/>
              <a:t>.</a:t>
            </a:r>
            <a:r>
              <a:rPr lang="fr-FR" b="1" dirty="0" err="1" smtClean="0"/>
              <a:t>vcf</a:t>
            </a:r>
            <a:r>
              <a:rPr lang="fr-FR" b="1" dirty="0" smtClean="0"/>
              <a:t> </a:t>
            </a:r>
            <a:r>
              <a:rPr lang="fr-FR" dirty="0" smtClean="0"/>
              <a:t>(Variant </a:t>
            </a:r>
            <a:r>
              <a:rPr lang="fr-FR" dirty="0" err="1"/>
              <a:t>Calling</a:t>
            </a:r>
            <a:r>
              <a:rPr lang="fr-FR" dirty="0"/>
              <a:t> </a:t>
            </a:r>
            <a:r>
              <a:rPr lang="fr-FR" dirty="0" smtClean="0"/>
              <a:t>File) </a:t>
            </a:r>
            <a:r>
              <a:rPr lang="fr-FR" dirty="0"/>
              <a:t>: listent les variations </a:t>
            </a:r>
            <a:r>
              <a:rPr lang="fr-FR" dirty="0" smtClean="0"/>
              <a:t>détectées </a:t>
            </a:r>
            <a:r>
              <a:rPr lang="fr-FR" dirty="0"/>
              <a:t>par rapport aux génomes de référence. </a:t>
            </a:r>
            <a:endParaRPr lang="fr-FR" dirty="0" smtClean="0"/>
          </a:p>
          <a:p>
            <a:pPr algn="just"/>
            <a:r>
              <a:rPr lang="fr-FR" dirty="0" smtClean="0"/>
              <a:t>Clé : position génomique</a:t>
            </a:r>
            <a:endParaRPr lang="fr-FR" dirty="0"/>
          </a:p>
        </p:txBody>
      </p:sp>
      <p:sp>
        <p:nvSpPr>
          <p:cNvPr id="8" name="Rectangle 7"/>
          <p:cNvSpPr/>
          <p:nvPr/>
        </p:nvSpPr>
        <p:spPr>
          <a:xfrm>
            <a:off x="252251" y="4085460"/>
            <a:ext cx="6465255" cy="1200329"/>
          </a:xfrm>
          <a:prstGeom prst="rect">
            <a:avLst/>
          </a:prstGeom>
        </p:spPr>
        <p:txBody>
          <a:bodyPr wrap="square">
            <a:spAutoFit/>
          </a:bodyPr>
          <a:lstStyle/>
          <a:p>
            <a:pPr algn="just"/>
            <a:r>
              <a:rPr lang="fr-FR" dirty="0"/>
              <a:t>Les </a:t>
            </a:r>
            <a:r>
              <a:rPr lang="fr-FR" b="1" dirty="0" smtClean="0"/>
              <a:t>fichiers .</a:t>
            </a:r>
            <a:r>
              <a:rPr lang="fr-FR" b="1" dirty="0" err="1" smtClean="0"/>
              <a:t>gvcf</a:t>
            </a:r>
            <a:r>
              <a:rPr lang="fr-FR" b="1" dirty="0" smtClean="0"/>
              <a:t> </a:t>
            </a:r>
            <a:r>
              <a:rPr lang="fr-FR" dirty="0" smtClean="0"/>
              <a:t>(</a:t>
            </a:r>
            <a:r>
              <a:rPr lang="fr-FR" dirty="0" err="1" smtClean="0"/>
              <a:t>genomic</a:t>
            </a:r>
            <a:r>
              <a:rPr lang="fr-FR" dirty="0" smtClean="0"/>
              <a:t> VCF) sont construits sur le même standard que les .</a:t>
            </a:r>
            <a:r>
              <a:rPr lang="fr-FR" dirty="0" err="1" smtClean="0"/>
              <a:t>vcf</a:t>
            </a:r>
            <a:r>
              <a:rPr lang="fr-FR" dirty="0" smtClean="0"/>
              <a:t> mais donnent des informations sur toutes les positions, même les non variantes</a:t>
            </a:r>
          </a:p>
          <a:p>
            <a:r>
              <a:rPr lang="fr-FR" dirty="0"/>
              <a:t>Clé : </a:t>
            </a:r>
            <a:r>
              <a:rPr lang="fr-FR" dirty="0" smtClean="0"/>
              <a:t>position génomique</a:t>
            </a:r>
            <a:endParaRPr lang="fr-FR" dirty="0"/>
          </a:p>
        </p:txBody>
      </p:sp>
      <p:pic>
        <p:nvPicPr>
          <p:cNvPr id="10" name="Image 9"/>
          <p:cNvPicPr>
            <a:picLocks noChangeAspect="1"/>
          </p:cNvPicPr>
          <p:nvPr/>
        </p:nvPicPr>
        <p:blipFill>
          <a:blip r:embed="rId5"/>
          <a:stretch>
            <a:fillRect/>
          </a:stretch>
        </p:blipFill>
        <p:spPr>
          <a:xfrm>
            <a:off x="1254995" y="5285789"/>
            <a:ext cx="4617983" cy="1476001"/>
          </a:xfrm>
          <a:prstGeom prst="rect">
            <a:avLst/>
          </a:prstGeom>
          <a:ln>
            <a:solidFill>
              <a:schemeClr val="tx1"/>
            </a:solidFill>
          </a:ln>
        </p:spPr>
      </p:pic>
    </p:spTree>
    <p:extLst>
      <p:ext uri="{BB962C8B-B14F-4D97-AF65-F5344CB8AC3E}">
        <p14:creationId xmlns:p14="http://schemas.microsoft.com/office/powerpoint/2010/main" val="276964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4360</TotalTime>
  <Words>3305</Words>
  <Application>Microsoft Office PowerPoint</Application>
  <PresentationFormat>Grand écran</PresentationFormat>
  <Paragraphs>460</Paragraphs>
  <Slides>26</Slides>
  <Notes>22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26</vt:i4>
      </vt:variant>
    </vt:vector>
  </HeadingPairs>
  <TitlesOfParts>
    <vt:vector size="33" baseType="lpstr">
      <vt:lpstr>Arial</vt:lpstr>
      <vt:lpstr>Calibri</vt:lpstr>
      <vt:lpstr>Calibri Light</vt:lpstr>
      <vt:lpstr>Cambria Math</vt:lpstr>
      <vt:lpstr>Times New Roman</vt:lpstr>
      <vt:lpstr>Wingdings</vt:lpstr>
      <vt:lpstr>Thème Office</vt:lpstr>
      <vt:lpstr>Analyse de variants rares issus de données de séquençage à haut débit</vt:lpstr>
      <vt:lpstr>Présentation PowerPoint</vt:lpstr>
      <vt:lpstr>Introduction, les séquences génomiques</vt:lpstr>
      <vt:lpstr>Introduction, les variants</vt:lpstr>
      <vt:lpstr>Introduction, origine des variants</vt:lpstr>
      <vt:lpstr>Présentation PowerPoint</vt:lpstr>
      <vt:lpstr>Introduction, conséquences des variants</vt:lpstr>
      <vt:lpstr>Introduction, sources de données</vt:lpstr>
      <vt:lpstr>Introduction, sources de données</vt:lpstr>
      <vt:lpstr>Introduction, données publiques</vt:lpstr>
      <vt:lpstr>Introduction, les études portant sur les variants</vt:lpstr>
      <vt:lpstr>Introduction, problématique des variants rares</vt:lpstr>
      <vt:lpstr>Introduction, problématique des variants rares</vt:lpstr>
      <vt:lpstr>Quality controls, QC des individus</vt:lpstr>
      <vt:lpstr>Quality controls, QC des individus</vt:lpstr>
      <vt:lpstr>Quality controls, QC des variants</vt:lpstr>
      <vt:lpstr>Présentation PowerPoint</vt:lpstr>
      <vt:lpstr>Présentation PowerPoint</vt:lpstr>
      <vt:lpstr>Présentation PowerPoint</vt:lpstr>
      <vt:lpstr>Présentation PowerPoint</vt:lpstr>
      <vt:lpstr>Retours d’expérience 1</vt:lpstr>
      <vt:lpstr>Retours d’expérience 2</vt:lpstr>
      <vt:lpstr>Retours d’expérience 3</vt:lpstr>
      <vt:lpstr>Quelques sources </vt:lpstr>
      <vt:lpstr>Références des illustrations</vt:lpstr>
      <vt:lpstr>MERCI de votre attention !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Methodology for rare variants analysis</dc:title>
  <dc:creator>Mathilde Boissel</dc:creator>
  <cp:lastModifiedBy>Valentin HARTER</cp:lastModifiedBy>
  <cp:revision>527</cp:revision>
  <cp:lastPrinted>2017-10-11T12:01:33Z</cp:lastPrinted>
  <dcterms:created xsi:type="dcterms:W3CDTF">2016-03-09T11:09:14Z</dcterms:created>
  <dcterms:modified xsi:type="dcterms:W3CDTF">2018-10-11T15:31:52Z</dcterms:modified>
</cp:coreProperties>
</file>